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318" r:id="rId3"/>
    <p:sldId id="334" r:id="rId4"/>
    <p:sldId id="335" r:id="rId5"/>
    <p:sldId id="330" r:id="rId6"/>
    <p:sldId id="331" r:id="rId7"/>
    <p:sldId id="332" r:id="rId8"/>
    <p:sldId id="333" r:id="rId9"/>
    <p:sldId id="316" r:id="rId10"/>
    <p:sldId id="328" r:id="rId11"/>
    <p:sldId id="305" r:id="rId1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CCECFF"/>
    <a:srgbClr val="A0BB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84245" autoAdjust="0"/>
  </p:normalViewPr>
  <p:slideViewPr>
    <p:cSldViewPr>
      <p:cViewPr varScale="1">
        <p:scale>
          <a:sx n="98" d="100"/>
          <a:sy n="98" d="100"/>
        </p:scale>
        <p:origin x="-200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5"/>
            <a:ext cx="2945659" cy="496331"/>
          </a:xfrm>
          <a:prstGeom prst="rect">
            <a:avLst/>
          </a:prstGeom>
        </p:spPr>
        <p:txBody>
          <a:bodyPr vert="horz" lIns="91431" tIns="45715" rIns="91431" bIns="45715" rtlCol="0"/>
          <a:lstStyle>
            <a:lvl1pPr algn="l">
              <a:defRPr sz="1200"/>
            </a:lvl1pPr>
          </a:lstStyle>
          <a:p>
            <a:endParaRPr lang="en-GB"/>
          </a:p>
        </p:txBody>
      </p:sp>
      <p:sp>
        <p:nvSpPr>
          <p:cNvPr id="3" name="Date Placeholder 2"/>
          <p:cNvSpPr>
            <a:spLocks noGrp="1"/>
          </p:cNvSpPr>
          <p:nvPr>
            <p:ph type="dt" sz="quarter" idx="1"/>
          </p:nvPr>
        </p:nvSpPr>
        <p:spPr>
          <a:xfrm>
            <a:off x="3850445" y="5"/>
            <a:ext cx="2945659" cy="496331"/>
          </a:xfrm>
          <a:prstGeom prst="rect">
            <a:avLst/>
          </a:prstGeom>
        </p:spPr>
        <p:txBody>
          <a:bodyPr vert="horz" lIns="91431" tIns="45715" rIns="91431" bIns="45715" rtlCol="0"/>
          <a:lstStyle>
            <a:lvl1pPr algn="r">
              <a:defRPr sz="1200"/>
            </a:lvl1pPr>
          </a:lstStyle>
          <a:p>
            <a:fld id="{56766D55-7C53-431A-A531-E134ACE4D20C}" type="datetimeFigureOut">
              <a:rPr lang="en-GB" smtClean="0"/>
              <a:t>03/12/2018</a:t>
            </a:fld>
            <a:endParaRPr lang="en-GB"/>
          </a:p>
        </p:txBody>
      </p:sp>
      <p:sp>
        <p:nvSpPr>
          <p:cNvPr id="4" name="Footer Placeholder 3"/>
          <p:cNvSpPr>
            <a:spLocks noGrp="1"/>
          </p:cNvSpPr>
          <p:nvPr>
            <p:ph type="ftr" sz="quarter" idx="2"/>
          </p:nvPr>
        </p:nvSpPr>
        <p:spPr>
          <a:xfrm>
            <a:off x="2" y="9428586"/>
            <a:ext cx="2945659" cy="496331"/>
          </a:xfrm>
          <a:prstGeom prst="rect">
            <a:avLst/>
          </a:prstGeom>
        </p:spPr>
        <p:txBody>
          <a:bodyPr vert="horz" lIns="91431" tIns="45715" rIns="91431" bIns="45715" rtlCol="0" anchor="b"/>
          <a:lstStyle>
            <a:lvl1pPr algn="l">
              <a:defRPr sz="1200"/>
            </a:lvl1pPr>
          </a:lstStyle>
          <a:p>
            <a:endParaRPr lang="en-GB"/>
          </a:p>
        </p:txBody>
      </p:sp>
      <p:sp>
        <p:nvSpPr>
          <p:cNvPr id="5" name="Slide Number Placeholder 4"/>
          <p:cNvSpPr>
            <a:spLocks noGrp="1"/>
          </p:cNvSpPr>
          <p:nvPr>
            <p:ph type="sldNum" sz="quarter" idx="3"/>
          </p:nvPr>
        </p:nvSpPr>
        <p:spPr>
          <a:xfrm>
            <a:off x="3850445" y="9428586"/>
            <a:ext cx="2945659" cy="496331"/>
          </a:xfrm>
          <a:prstGeom prst="rect">
            <a:avLst/>
          </a:prstGeom>
        </p:spPr>
        <p:txBody>
          <a:bodyPr vert="horz" lIns="91431" tIns="45715" rIns="91431" bIns="45715" rtlCol="0" anchor="b"/>
          <a:lstStyle>
            <a:lvl1pPr algn="r">
              <a:defRPr sz="1200"/>
            </a:lvl1pPr>
          </a:lstStyle>
          <a:p>
            <a:fld id="{DEEFEBD2-DA57-4198-AC03-61B17BBAE3CA}" type="slidenum">
              <a:rPr lang="en-GB" smtClean="0"/>
              <a:t>‹#›</a:t>
            </a:fld>
            <a:endParaRPr lang="en-GB"/>
          </a:p>
        </p:txBody>
      </p:sp>
    </p:spTree>
    <p:extLst>
      <p:ext uri="{BB962C8B-B14F-4D97-AF65-F5344CB8AC3E}">
        <p14:creationId xmlns:p14="http://schemas.microsoft.com/office/powerpoint/2010/main" val="455834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5"/>
            <a:ext cx="2945659" cy="496331"/>
          </a:xfrm>
          <a:prstGeom prst="rect">
            <a:avLst/>
          </a:prstGeom>
        </p:spPr>
        <p:txBody>
          <a:bodyPr vert="horz" lIns="91431" tIns="45715" rIns="91431" bIns="45715" rtlCol="0"/>
          <a:lstStyle>
            <a:lvl1pPr algn="l">
              <a:defRPr sz="1200"/>
            </a:lvl1pPr>
          </a:lstStyle>
          <a:p>
            <a:endParaRPr lang="en-GB"/>
          </a:p>
        </p:txBody>
      </p:sp>
      <p:sp>
        <p:nvSpPr>
          <p:cNvPr id="3" name="Date Placeholder 2"/>
          <p:cNvSpPr>
            <a:spLocks noGrp="1"/>
          </p:cNvSpPr>
          <p:nvPr>
            <p:ph type="dt" idx="1"/>
          </p:nvPr>
        </p:nvSpPr>
        <p:spPr>
          <a:xfrm>
            <a:off x="3850445" y="5"/>
            <a:ext cx="2945659" cy="496331"/>
          </a:xfrm>
          <a:prstGeom prst="rect">
            <a:avLst/>
          </a:prstGeom>
        </p:spPr>
        <p:txBody>
          <a:bodyPr vert="horz" lIns="91431" tIns="45715" rIns="91431" bIns="45715" rtlCol="0"/>
          <a:lstStyle>
            <a:lvl1pPr algn="r">
              <a:defRPr sz="1200"/>
            </a:lvl1pPr>
          </a:lstStyle>
          <a:p>
            <a:fld id="{9F9DBB56-2EED-40B1-9149-DED1C6D2F70E}" type="datetimeFigureOut">
              <a:rPr lang="en-GB" smtClean="0"/>
              <a:t>03/12/2018</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1" tIns="45715" rIns="91431" bIns="45715" rtlCol="0" anchor="ctr"/>
          <a:lstStyle/>
          <a:p>
            <a:endParaRPr lang="en-GB"/>
          </a:p>
        </p:txBody>
      </p:sp>
      <p:sp>
        <p:nvSpPr>
          <p:cNvPr id="5" name="Notes Placeholder 4"/>
          <p:cNvSpPr>
            <a:spLocks noGrp="1"/>
          </p:cNvSpPr>
          <p:nvPr>
            <p:ph type="body" sz="quarter" idx="3"/>
          </p:nvPr>
        </p:nvSpPr>
        <p:spPr>
          <a:xfrm>
            <a:off x="679769" y="4715156"/>
            <a:ext cx="5438139" cy="4466986"/>
          </a:xfrm>
          <a:prstGeom prst="rect">
            <a:avLst/>
          </a:prstGeom>
        </p:spPr>
        <p:txBody>
          <a:bodyPr vert="horz" lIns="91431" tIns="45715" rIns="91431" bIns="457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2" y="9428586"/>
            <a:ext cx="2945659" cy="496331"/>
          </a:xfrm>
          <a:prstGeom prst="rect">
            <a:avLst/>
          </a:prstGeom>
        </p:spPr>
        <p:txBody>
          <a:bodyPr vert="horz" lIns="91431" tIns="45715" rIns="91431" bIns="45715" rtlCol="0" anchor="b"/>
          <a:lstStyle>
            <a:lvl1pPr algn="l">
              <a:defRPr sz="1200"/>
            </a:lvl1pPr>
          </a:lstStyle>
          <a:p>
            <a:endParaRPr lang="en-GB"/>
          </a:p>
        </p:txBody>
      </p:sp>
      <p:sp>
        <p:nvSpPr>
          <p:cNvPr id="7" name="Slide Number Placeholder 6"/>
          <p:cNvSpPr>
            <a:spLocks noGrp="1"/>
          </p:cNvSpPr>
          <p:nvPr>
            <p:ph type="sldNum" sz="quarter" idx="5"/>
          </p:nvPr>
        </p:nvSpPr>
        <p:spPr>
          <a:xfrm>
            <a:off x="3850445" y="9428586"/>
            <a:ext cx="2945659" cy="496331"/>
          </a:xfrm>
          <a:prstGeom prst="rect">
            <a:avLst/>
          </a:prstGeom>
        </p:spPr>
        <p:txBody>
          <a:bodyPr vert="horz" lIns="91431" tIns="45715" rIns="91431" bIns="45715" rtlCol="0" anchor="b"/>
          <a:lstStyle>
            <a:lvl1pPr algn="r">
              <a:defRPr sz="1200"/>
            </a:lvl1pPr>
          </a:lstStyle>
          <a:p>
            <a:fld id="{A6C4760B-1F7E-4846-99A3-25F9AF1027EC}" type="slidenum">
              <a:rPr lang="en-GB" smtClean="0"/>
              <a:t>‹#›</a:t>
            </a:fld>
            <a:endParaRPr lang="en-GB"/>
          </a:p>
        </p:txBody>
      </p:sp>
    </p:spTree>
    <p:extLst>
      <p:ext uri="{BB962C8B-B14F-4D97-AF65-F5344CB8AC3E}">
        <p14:creationId xmlns:p14="http://schemas.microsoft.com/office/powerpoint/2010/main" val="3433908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C4760B-1F7E-4846-99A3-25F9AF1027EC}" type="slidenum">
              <a:rPr lang="en-GB" smtClean="0"/>
              <a:t>1</a:t>
            </a:fld>
            <a:endParaRPr lang="en-GB" dirty="0"/>
          </a:p>
        </p:txBody>
      </p:sp>
    </p:spTree>
    <p:extLst>
      <p:ext uri="{BB962C8B-B14F-4D97-AF65-F5344CB8AC3E}">
        <p14:creationId xmlns:p14="http://schemas.microsoft.com/office/powerpoint/2010/main" val="2477098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b="0" i="0" cap="small" baseline="0" dirty="0" smtClean="0">
                <a:latin typeface="Calibri" panose="020F0502020204030204" pitchFamily="34" charset="0"/>
              </a:rPr>
              <a:t>EDP leads Usually corresponding with the deputy chair under LACS WG, except for PFM where IMF leads or health where US leads, energy with Norway and PS with World Bank. EDP lead will be rotating in a flexible way. Example of Education led by Belgium until mid-2017 and handed over to FI. Or water led by DE until now and soon to be handed over to NL.</a:t>
            </a:r>
          </a:p>
          <a:p>
            <a:r>
              <a:rPr lang="en-GB" sz="800" b="0" i="0" cap="small" baseline="0" dirty="0" smtClean="0">
                <a:latin typeface="Calibri" panose="020F0502020204030204" pitchFamily="34" charset="0"/>
              </a:rPr>
              <a:t>5: effective government</a:t>
            </a:r>
          </a:p>
          <a:p>
            <a:r>
              <a:rPr lang="en-GB" sz="800" b="0" i="0" cap="small" baseline="0" dirty="0" smtClean="0">
                <a:latin typeface="Calibri" panose="020F0502020204030204" pitchFamily="34" charset="0"/>
              </a:rPr>
              <a:t>4: citizens-</a:t>
            </a:r>
            <a:r>
              <a:rPr lang="en-GB" sz="800" b="0" i="0" cap="small" baseline="0" dirty="0" err="1" smtClean="0">
                <a:latin typeface="Calibri" panose="020F0502020204030204" pitchFamily="34" charset="0"/>
              </a:rPr>
              <a:t>centered</a:t>
            </a:r>
            <a:r>
              <a:rPr lang="en-GB" sz="800" b="0" i="0" cap="small" baseline="0" dirty="0" smtClean="0">
                <a:latin typeface="Calibri" panose="020F0502020204030204" pitchFamily="34" charset="0"/>
              </a:rPr>
              <a:t> government</a:t>
            </a:r>
          </a:p>
          <a:p>
            <a:r>
              <a:rPr lang="en-GB" sz="800" b="0" i="0" cap="small" baseline="0" dirty="0" smtClean="0">
                <a:latin typeface="Calibri" panose="020F0502020204030204" pitchFamily="34" charset="0"/>
              </a:rPr>
              <a:t>2:  national unity</a:t>
            </a:r>
          </a:p>
          <a:p>
            <a:pPr marL="0" marR="0" indent="0" algn="l" defTabSz="914400" rtl="0" eaLnBrk="1" fontAlgn="auto" latinLnBrk="0" hangingPunct="1">
              <a:lnSpc>
                <a:spcPct val="100000"/>
              </a:lnSpc>
              <a:spcBef>
                <a:spcPts val="0"/>
              </a:spcBef>
              <a:spcAft>
                <a:spcPts val="0"/>
              </a:spcAft>
              <a:buClrTx/>
              <a:buSzTx/>
              <a:buFontTx/>
              <a:buNone/>
              <a:tabLst/>
              <a:defRPr/>
            </a:pPr>
            <a:r>
              <a:rPr lang="en-GB" sz="800" b="0" i="0" cap="small" baseline="0" dirty="0" smtClean="0">
                <a:latin typeface="Calibri" panose="020F0502020204030204" pitchFamily="34" charset="0"/>
              </a:rPr>
              <a:t>7: </a:t>
            </a:r>
            <a:r>
              <a:rPr lang="en-GB" sz="800" b="0" i="0" cap="small" baseline="0" dirty="0" smtClean="0">
                <a:solidFill>
                  <a:srgbClr val="1F1F1F"/>
                </a:solidFill>
                <a:latin typeface="Calibri" panose="020F0502020204030204" pitchFamily="34" charset="0"/>
              </a:rPr>
              <a:t>Social justice &amp; rule of law</a:t>
            </a:r>
          </a:p>
          <a:p>
            <a:pPr marL="0" marR="0" indent="0" algn="l" defTabSz="914400" rtl="0" eaLnBrk="1" fontAlgn="auto" latinLnBrk="0" hangingPunct="1">
              <a:lnSpc>
                <a:spcPct val="100000"/>
              </a:lnSpc>
              <a:spcBef>
                <a:spcPts val="0"/>
              </a:spcBef>
              <a:spcAft>
                <a:spcPts val="0"/>
              </a:spcAft>
              <a:buClrTx/>
              <a:buSzTx/>
              <a:buFontTx/>
              <a:buNone/>
              <a:tabLst/>
              <a:defRPr/>
            </a:pPr>
            <a:r>
              <a:rPr lang="en-GB" sz="800" b="0" i="0" cap="small" baseline="0" dirty="0" smtClean="0">
                <a:solidFill>
                  <a:srgbClr val="1F1F1F"/>
                </a:solidFill>
                <a:latin typeface="Calibri" panose="020F0502020204030204" pitchFamily="34" charset="0"/>
              </a:rPr>
              <a:t>3: International status</a:t>
            </a:r>
          </a:p>
          <a:p>
            <a:pPr marL="0" marR="0" indent="0" algn="l" defTabSz="914400" rtl="0" eaLnBrk="1" fontAlgn="auto" latinLnBrk="0" hangingPunct="1">
              <a:lnSpc>
                <a:spcPct val="100000"/>
              </a:lnSpc>
              <a:spcBef>
                <a:spcPts val="0"/>
              </a:spcBef>
              <a:spcAft>
                <a:spcPts val="0"/>
              </a:spcAft>
              <a:buClrTx/>
              <a:buSzTx/>
              <a:buFontTx/>
              <a:buNone/>
              <a:tabLst/>
              <a:defRPr/>
            </a:pPr>
            <a:r>
              <a:rPr lang="en-GB" sz="800" b="0" i="0" cap="small" baseline="0" dirty="0" smtClean="0">
                <a:solidFill>
                  <a:srgbClr val="1F1F1F"/>
                </a:solidFill>
                <a:latin typeface="Calibri" panose="020F0502020204030204" pitchFamily="34" charset="0"/>
              </a:rPr>
              <a:t>10: resilient communities</a:t>
            </a:r>
          </a:p>
          <a:p>
            <a:pPr marL="0" marR="0" indent="0" algn="l" defTabSz="914400" rtl="0" eaLnBrk="1" fontAlgn="auto" latinLnBrk="0" hangingPunct="1">
              <a:lnSpc>
                <a:spcPct val="100000"/>
              </a:lnSpc>
              <a:spcBef>
                <a:spcPts val="0"/>
              </a:spcBef>
              <a:spcAft>
                <a:spcPts val="0"/>
              </a:spcAft>
              <a:buClrTx/>
              <a:buSzTx/>
              <a:buFontTx/>
              <a:buNone/>
              <a:tabLst/>
              <a:defRPr/>
            </a:pPr>
            <a:r>
              <a:rPr lang="en-GB" sz="800" b="0" i="0" cap="small" baseline="0" dirty="0" smtClean="0">
                <a:solidFill>
                  <a:srgbClr val="1F1F1F"/>
                </a:solidFill>
                <a:latin typeface="Calibri" panose="020F0502020204030204" pitchFamily="34" charset="0"/>
              </a:rPr>
              <a:t>8: quality education for all</a:t>
            </a:r>
          </a:p>
          <a:p>
            <a:pPr marL="0" marR="0" indent="0" algn="l" defTabSz="914400" rtl="0" eaLnBrk="1" fontAlgn="auto" latinLnBrk="0" hangingPunct="1">
              <a:lnSpc>
                <a:spcPct val="100000"/>
              </a:lnSpc>
              <a:spcBef>
                <a:spcPts val="0"/>
              </a:spcBef>
              <a:spcAft>
                <a:spcPts val="0"/>
              </a:spcAft>
              <a:buClrTx/>
              <a:buSzTx/>
              <a:buFontTx/>
              <a:buNone/>
              <a:tabLst/>
              <a:defRPr/>
            </a:pPr>
            <a:r>
              <a:rPr lang="en-GB" sz="800" b="0" i="0" cap="small" baseline="0" dirty="0" smtClean="0">
                <a:solidFill>
                  <a:srgbClr val="1F1F1F"/>
                </a:solidFill>
                <a:latin typeface="Calibri" panose="020F0502020204030204" pitchFamily="34" charset="0"/>
              </a:rPr>
              <a:t>9: quality health care for all</a:t>
            </a:r>
          </a:p>
          <a:p>
            <a:r>
              <a:rPr lang="en-GB" sz="800" b="0" i="0" cap="small" baseline="0" dirty="0" smtClean="0">
                <a:latin typeface="Calibri" panose="020F0502020204030204" pitchFamily="34" charset="0"/>
              </a:rPr>
              <a:t>6: economic independence</a:t>
            </a:r>
          </a:p>
          <a:p>
            <a:r>
              <a:rPr lang="en-GB" sz="800" b="0" i="0" cap="small" baseline="0" dirty="0" smtClean="0">
                <a:latin typeface="Calibri" panose="020F0502020204030204" pitchFamily="34" charset="0"/>
              </a:rPr>
              <a:t>GPC: General </a:t>
            </a:r>
            <a:r>
              <a:rPr lang="en-GB" sz="800" b="0" i="0" cap="small" baseline="0" dirty="0" err="1" smtClean="0">
                <a:latin typeface="Calibri" panose="020F0502020204030204" pitchFamily="34" charset="0"/>
              </a:rPr>
              <a:t>Personel</a:t>
            </a:r>
            <a:r>
              <a:rPr lang="en-GB" sz="800" b="0" i="0" cap="small" baseline="0" dirty="0" smtClean="0">
                <a:latin typeface="Calibri" panose="020F0502020204030204" pitchFamily="34" charset="0"/>
              </a:rPr>
              <a:t> Council</a:t>
            </a:r>
          </a:p>
          <a:p>
            <a:r>
              <a:rPr lang="en-GB" sz="800" b="0" i="0" cap="small" baseline="0" dirty="0" smtClean="0">
                <a:latin typeface="Calibri" panose="020F0502020204030204" pitchFamily="34" charset="0"/>
              </a:rPr>
              <a:t>HJC: High Judicial Council</a:t>
            </a:r>
          </a:p>
          <a:p>
            <a:r>
              <a:rPr lang="en-GB" sz="800" b="0" i="0" cap="small" baseline="0" dirty="0" smtClean="0">
                <a:latin typeface="Calibri" panose="020F0502020204030204" pitchFamily="34" charset="0"/>
              </a:rPr>
              <a:t>ACC: Anti-corruption council</a:t>
            </a:r>
          </a:p>
          <a:p>
            <a:r>
              <a:rPr lang="en-GB" sz="800" b="0" i="0" cap="small" baseline="0" dirty="0" smtClean="0">
                <a:latin typeface="Calibri" panose="020F0502020204030204" pitchFamily="34" charset="0"/>
              </a:rPr>
              <a:t>PWA: Palestinian Water Authority</a:t>
            </a:r>
          </a:p>
          <a:p>
            <a:r>
              <a:rPr lang="en-GB" sz="800" b="0" i="0" cap="small" baseline="0" dirty="0" smtClean="0">
                <a:latin typeface="Calibri" panose="020F0502020204030204" pitchFamily="34" charset="0"/>
              </a:rPr>
              <a:t>PENRA: Palestinian Energy and Natural Resources Authority</a:t>
            </a:r>
          </a:p>
          <a:p>
            <a:r>
              <a:rPr lang="en-GB" sz="800" b="0" i="0" cap="small" baseline="0" dirty="0" smtClean="0">
                <a:latin typeface="Calibri" panose="020F0502020204030204" pitchFamily="34" charset="0"/>
              </a:rPr>
              <a:t>EQA: Environmental Quality Authority</a:t>
            </a:r>
          </a:p>
          <a:p>
            <a:r>
              <a:rPr lang="en-GB" sz="800" b="0" i="0" cap="small" baseline="0" dirty="0" smtClean="0">
                <a:latin typeface="Calibri" panose="020F0502020204030204" pitchFamily="34" charset="0"/>
              </a:rPr>
              <a:t>HCYS: High Council for Youth and Sport</a:t>
            </a:r>
            <a:endParaRPr lang="en-GB" sz="800" b="0" i="0" cap="small" baseline="0" dirty="0">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A6C4760B-1F7E-4846-99A3-25F9AF1027EC}" type="slidenum">
              <a:rPr lang="en-GB" smtClean="0"/>
              <a:t>5</a:t>
            </a:fld>
            <a:endParaRPr lang="en-GB"/>
          </a:p>
        </p:txBody>
      </p:sp>
    </p:spTree>
    <p:extLst>
      <p:ext uri="{BB962C8B-B14F-4D97-AF65-F5344CB8AC3E}">
        <p14:creationId xmlns:p14="http://schemas.microsoft.com/office/powerpoint/2010/main" val="848889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Calibri"/>
                <a:cs typeface="Times New Roman"/>
              </a:rPr>
              <a:t>When possible, choice of RACER  indicators = Relevant, Acceptable, Credible, Easy and Robust, with available baseline, data and source of verification,</a:t>
            </a:r>
          </a:p>
          <a:p>
            <a:endParaRPr lang="en-GB" dirty="0"/>
          </a:p>
        </p:txBody>
      </p:sp>
      <p:sp>
        <p:nvSpPr>
          <p:cNvPr id="4" name="Slide Number Placeholder 3"/>
          <p:cNvSpPr>
            <a:spLocks noGrp="1"/>
          </p:cNvSpPr>
          <p:nvPr>
            <p:ph type="sldNum" sz="quarter" idx="10"/>
          </p:nvPr>
        </p:nvSpPr>
        <p:spPr/>
        <p:txBody>
          <a:bodyPr/>
          <a:lstStyle/>
          <a:p>
            <a:fld id="{A6C4760B-1F7E-4846-99A3-25F9AF1027EC}" type="slidenum">
              <a:rPr lang="en-GB" smtClean="0"/>
              <a:t>6</a:t>
            </a:fld>
            <a:endParaRPr lang="en-GB"/>
          </a:p>
        </p:txBody>
      </p:sp>
    </p:spTree>
    <p:extLst>
      <p:ext uri="{BB962C8B-B14F-4D97-AF65-F5344CB8AC3E}">
        <p14:creationId xmlns:p14="http://schemas.microsoft.com/office/powerpoint/2010/main" val="2833711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6C4760B-1F7E-4846-99A3-25F9AF1027EC}" type="slidenum">
              <a:rPr lang="en-GB" smtClean="0"/>
              <a:t>7</a:t>
            </a:fld>
            <a:endParaRPr lang="en-GB"/>
          </a:p>
        </p:txBody>
      </p:sp>
    </p:spTree>
    <p:extLst>
      <p:ext uri="{BB962C8B-B14F-4D97-AF65-F5344CB8AC3E}">
        <p14:creationId xmlns:p14="http://schemas.microsoft.com/office/powerpoint/2010/main" val="3953641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6C4760B-1F7E-4846-99A3-25F9AF1027EC}" type="slidenum">
              <a:rPr lang="en-GB" smtClean="0"/>
              <a:t>9</a:t>
            </a:fld>
            <a:endParaRPr lang="en-GB"/>
          </a:p>
        </p:txBody>
      </p:sp>
    </p:spTree>
    <p:extLst>
      <p:ext uri="{BB962C8B-B14F-4D97-AF65-F5344CB8AC3E}">
        <p14:creationId xmlns:p14="http://schemas.microsoft.com/office/powerpoint/2010/main" val="3616426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6C4760B-1F7E-4846-99A3-25F9AF1027EC}" type="slidenum">
              <a:rPr lang="en-GB" smtClean="0"/>
              <a:t>11</a:t>
            </a:fld>
            <a:endParaRPr lang="en-GB"/>
          </a:p>
        </p:txBody>
      </p:sp>
    </p:spTree>
    <p:extLst>
      <p:ext uri="{BB962C8B-B14F-4D97-AF65-F5344CB8AC3E}">
        <p14:creationId xmlns:p14="http://schemas.microsoft.com/office/powerpoint/2010/main" val="3616426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EF6A380-E0B4-49A3-82F7-2B9BEE75728D}" type="datetimeFigureOut">
              <a:rPr lang="en-GB" smtClean="0"/>
              <a:t>03/12/2018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219D8F-BD47-4434-A01C-E696D918B4BD}" type="slidenum">
              <a:rPr lang="en-GB" smtClean="0"/>
              <a:t>‹#›</a:t>
            </a:fld>
            <a:endParaRPr lang="en-GB"/>
          </a:p>
        </p:txBody>
      </p:sp>
    </p:spTree>
    <p:extLst>
      <p:ext uri="{BB962C8B-B14F-4D97-AF65-F5344CB8AC3E}">
        <p14:creationId xmlns:p14="http://schemas.microsoft.com/office/powerpoint/2010/main" val="1019591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F6A380-E0B4-49A3-82F7-2B9BEE75728D}" type="datetimeFigureOut">
              <a:rPr lang="en-GB" smtClean="0"/>
              <a:t>03/12/2018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219D8F-BD47-4434-A01C-E696D918B4BD}" type="slidenum">
              <a:rPr lang="en-GB" smtClean="0"/>
              <a:t>‹#›</a:t>
            </a:fld>
            <a:endParaRPr lang="en-GB"/>
          </a:p>
        </p:txBody>
      </p:sp>
    </p:spTree>
    <p:extLst>
      <p:ext uri="{BB962C8B-B14F-4D97-AF65-F5344CB8AC3E}">
        <p14:creationId xmlns:p14="http://schemas.microsoft.com/office/powerpoint/2010/main" val="3041498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F6A380-E0B4-49A3-82F7-2B9BEE75728D}" type="datetimeFigureOut">
              <a:rPr lang="en-GB" smtClean="0"/>
              <a:t>03/12/2018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219D8F-BD47-4434-A01C-E696D918B4BD}" type="slidenum">
              <a:rPr lang="en-GB" smtClean="0"/>
              <a:t>‹#›</a:t>
            </a:fld>
            <a:endParaRPr lang="en-GB"/>
          </a:p>
        </p:txBody>
      </p:sp>
    </p:spTree>
    <p:extLst>
      <p:ext uri="{BB962C8B-B14F-4D97-AF65-F5344CB8AC3E}">
        <p14:creationId xmlns:p14="http://schemas.microsoft.com/office/powerpoint/2010/main" val="888504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EF6A380-E0B4-49A3-82F7-2B9BEE75728D}" type="datetimeFigureOut">
              <a:rPr lang="en-GB" smtClean="0"/>
              <a:t>03/12/2018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219D8F-BD47-4434-A01C-E696D918B4BD}" type="slidenum">
              <a:rPr lang="en-GB" smtClean="0"/>
              <a:t>‹#›</a:t>
            </a:fld>
            <a:endParaRPr lang="en-GB"/>
          </a:p>
        </p:txBody>
      </p:sp>
    </p:spTree>
    <p:extLst>
      <p:ext uri="{BB962C8B-B14F-4D97-AF65-F5344CB8AC3E}">
        <p14:creationId xmlns:p14="http://schemas.microsoft.com/office/powerpoint/2010/main" val="2251629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EF6A380-E0B4-49A3-82F7-2B9BEE75728D}" type="datetimeFigureOut">
              <a:rPr lang="en-GB" smtClean="0"/>
              <a:t>03/12/2018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D219D8F-BD47-4434-A01C-E696D918B4BD}" type="slidenum">
              <a:rPr lang="en-GB" smtClean="0"/>
              <a:t>‹#›</a:t>
            </a:fld>
            <a:endParaRPr lang="en-GB"/>
          </a:p>
        </p:txBody>
      </p:sp>
    </p:spTree>
    <p:extLst>
      <p:ext uri="{BB962C8B-B14F-4D97-AF65-F5344CB8AC3E}">
        <p14:creationId xmlns:p14="http://schemas.microsoft.com/office/powerpoint/2010/main" val="974955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EF6A380-E0B4-49A3-82F7-2B9BEE75728D}" type="datetimeFigureOut">
              <a:rPr lang="en-GB" smtClean="0"/>
              <a:t>03/12/2018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D219D8F-BD47-4434-A01C-E696D918B4BD}" type="slidenum">
              <a:rPr lang="en-GB" smtClean="0"/>
              <a:t>‹#›</a:t>
            </a:fld>
            <a:endParaRPr lang="en-GB"/>
          </a:p>
        </p:txBody>
      </p:sp>
    </p:spTree>
    <p:extLst>
      <p:ext uri="{BB962C8B-B14F-4D97-AF65-F5344CB8AC3E}">
        <p14:creationId xmlns:p14="http://schemas.microsoft.com/office/powerpoint/2010/main" val="2209209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F6A380-E0B4-49A3-82F7-2B9BEE75728D}" type="datetimeFigureOut">
              <a:rPr lang="en-GB" smtClean="0"/>
              <a:t>03/12/2018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D219D8F-BD47-4434-A01C-E696D918B4BD}" type="slidenum">
              <a:rPr lang="en-GB" smtClean="0"/>
              <a:t>‹#›</a:t>
            </a:fld>
            <a:endParaRPr lang="en-GB"/>
          </a:p>
        </p:txBody>
      </p:sp>
    </p:spTree>
    <p:extLst>
      <p:ext uri="{BB962C8B-B14F-4D97-AF65-F5344CB8AC3E}">
        <p14:creationId xmlns:p14="http://schemas.microsoft.com/office/powerpoint/2010/main" val="4208857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F6A380-E0B4-49A3-82F7-2B9BEE75728D}" type="datetimeFigureOut">
              <a:rPr lang="en-GB" smtClean="0"/>
              <a:t>03/12/2018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219D8F-BD47-4434-A01C-E696D918B4BD}" type="slidenum">
              <a:rPr lang="en-GB" smtClean="0"/>
              <a:t>‹#›</a:t>
            </a:fld>
            <a:endParaRPr lang="en-GB"/>
          </a:p>
        </p:txBody>
      </p:sp>
    </p:spTree>
    <p:extLst>
      <p:ext uri="{BB962C8B-B14F-4D97-AF65-F5344CB8AC3E}">
        <p14:creationId xmlns:p14="http://schemas.microsoft.com/office/powerpoint/2010/main" val="4219598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F6A380-E0B4-49A3-82F7-2B9BEE75728D}" type="datetimeFigureOut">
              <a:rPr lang="en-GB" smtClean="0"/>
              <a:t>03/12/2018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219D8F-BD47-4434-A01C-E696D918B4BD}" type="slidenum">
              <a:rPr lang="en-GB" smtClean="0"/>
              <a:t>‹#›</a:t>
            </a:fld>
            <a:endParaRPr lang="en-GB"/>
          </a:p>
        </p:txBody>
      </p:sp>
    </p:spTree>
    <p:extLst>
      <p:ext uri="{BB962C8B-B14F-4D97-AF65-F5344CB8AC3E}">
        <p14:creationId xmlns:p14="http://schemas.microsoft.com/office/powerpoint/2010/main" val="813858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F6A380-E0B4-49A3-82F7-2B9BEE75728D}" type="datetimeFigureOut">
              <a:rPr lang="en-GB" smtClean="0"/>
              <a:t>03/12/2018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219D8F-BD47-4434-A01C-E696D918B4BD}" type="slidenum">
              <a:rPr lang="en-GB" smtClean="0"/>
              <a:t>‹#›</a:t>
            </a:fld>
            <a:endParaRPr lang="en-GB"/>
          </a:p>
        </p:txBody>
      </p:sp>
    </p:spTree>
    <p:extLst>
      <p:ext uri="{BB962C8B-B14F-4D97-AF65-F5344CB8AC3E}">
        <p14:creationId xmlns:p14="http://schemas.microsoft.com/office/powerpoint/2010/main" val="414479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F6A380-E0B4-49A3-82F7-2B9BEE75728D}" type="datetimeFigureOut">
              <a:rPr lang="en-GB" smtClean="0"/>
              <a:t>03/12/2018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219D8F-BD47-4434-A01C-E696D918B4BD}" type="slidenum">
              <a:rPr lang="en-GB" smtClean="0"/>
              <a:t>‹#›</a:t>
            </a:fld>
            <a:endParaRPr lang="en-GB"/>
          </a:p>
        </p:txBody>
      </p:sp>
    </p:spTree>
    <p:extLst>
      <p:ext uri="{BB962C8B-B14F-4D97-AF65-F5344CB8AC3E}">
        <p14:creationId xmlns:p14="http://schemas.microsoft.com/office/powerpoint/2010/main" val="2895132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F6A380-E0B4-49A3-82F7-2B9BEE75728D}" type="datetimeFigureOut">
              <a:rPr lang="en-GB" smtClean="0"/>
              <a:t>03/12/2018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19D8F-BD47-4434-A01C-E696D918B4BD}" type="slidenum">
              <a:rPr lang="en-GB" smtClean="0"/>
              <a:t>‹#›</a:t>
            </a:fld>
            <a:endParaRPr lang="en-GB"/>
          </a:p>
        </p:txBody>
      </p:sp>
    </p:spTree>
    <p:extLst>
      <p:ext uri="{BB962C8B-B14F-4D97-AF65-F5344CB8AC3E}">
        <p14:creationId xmlns:p14="http://schemas.microsoft.com/office/powerpoint/2010/main" val="2941071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2204864"/>
            <a:ext cx="7916416" cy="3168352"/>
          </a:xfrm>
        </p:spPr>
        <p:txBody>
          <a:bodyPr>
            <a:normAutofit fontScale="90000"/>
          </a:bodyPr>
          <a:lstStyle/>
          <a:p>
            <a:r>
              <a:rPr lang="en-GB" b="1" dirty="0" smtClean="0"/>
              <a:t>Monitoring of the Results-Oriented </a:t>
            </a:r>
            <a:r>
              <a:rPr lang="en-GB" b="1" dirty="0"/>
              <a:t>Framework </a:t>
            </a:r>
            <a:r>
              <a:rPr lang="en-GB" b="1" dirty="0" smtClean="0"/>
              <a:t>2018-2020</a:t>
            </a:r>
            <a:br>
              <a:rPr lang="en-GB" b="1" dirty="0" smtClean="0"/>
            </a:br>
            <a:r>
              <a:rPr lang="en-GB" b="1" dirty="0" smtClean="0"/>
              <a:t/>
            </a:r>
            <a:br>
              <a:rPr lang="en-GB" b="1" dirty="0" smtClean="0"/>
            </a:br>
            <a:r>
              <a:rPr lang="en-GB" sz="2200" b="1" dirty="0" smtClean="0"/>
              <a:t>Presentation to the Local Aid Coordination Secretariat</a:t>
            </a:r>
            <a:br>
              <a:rPr lang="en-GB" sz="2200" b="1" dirty="0" smtClean="0"/>
            </a:br>
            <a:r>
              <a:rPr lang="en-GB" sz="2200" b="1" dirty="0" smtClean="0"/>
              <a:t>4 December 2018</a:t>
            </a:r>
            <a:r>
              <a:rPr lang="en-GB" dirty="0"/>
              <a:t/>
            </a:r>
            <a:br>
              <a:rPr lang="en-GB" dirty="0"/>
            </a:br>
            <a:endParaRPr lang="en-GB" dirty="0"/>
          </a:p>
        </p:txBody>
      </p:sp>
      <p:sp>
        <p:nvSpPr>
          <p:cNvPr id="4" name="Rectangle 3"/>
          <p:cNvSpPr/>
          <p:nvPr/>
        </p:nvSpPr>
        <p:spPr>
          <a:xfrm>
            <a:off x="0" y="666936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825" y="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539552" y="6627168"/>
            <a:ext cx="7887096" cy="230832"/>
          </a:xfrm>
          <a:prstGeom prst="rect">
            <a:avLst/>
          </a:prstGeom>
          <a:noFill/>
        </p:spPr>
        <p:txBody>
          <a:bodyPr wrap="none" rtlCol="0">
            <a:spAutoFit/>
          </a:bodyPr>
          <a:lstStyle/>
          <a:p>
            <a:r>
              <a:rPr lang="en-GB" sz="900" dirty="0" smtClean="0"/>
              <a:t>*This </a:t>
            </a:r>
            <a:r>
              <a:rPr lang="en-GB" sz="900" dirty="0"/>
              <a:t>designation shall not be construed as recognition of a State of Palestine and is without prejudice to the individuals positions of the Member States on this issue.</a:t>
            </a:r>
          </a:p>
        </p:txBody>
      </p:sp>
      <p:pic>
        <p:nvPicPr>
          <p:cNvPr id="10" name="Immagine 2"/>
          <p:cNvPicPr/>
          <p:nvPr/>
        </p:nvPicPr>
        <p:blipFill>
          <a:blip r:embed="rId3">
            <a:extLst>
              <a:ext uri="{28A0092B-C50C-407E-A947-70E740481C1C}">
                <a14:useLocalDpi xmlns:a14="http://schemas.microsoft.com/office/drawing/2010/main" val="0"/>
              </a:ext>
            </a:extLst>
          </a:blip>
          <a:stretch>
            <a:fillRect/>
          </a:stretch>
        </p:blipFill>
        <p:spPr>
          <a:xfrm>
            <a:off x="7733878" y="398561"/>
            <a:ext cx="1181100" cy="59055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188640"/>
            <a:ext cx="2120900" cy="122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0807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 </a:t>
            </a:r>
            <a:r>
              <a:rPr lang="en-GB" sz="3600" b="1" dirty="0"/>
              <a:t>Result Oriented </a:t>
            </a:r>
            <a:r>
              <a:rPr lang="en-GB" sz="3600" b="1" dirty="0" smtClean="0"/>
              <a:t>Framework: purpose</a:t>
            </a:r>
            <a:endParaRPr lang="en-GB" sz="3600" dirty="0"/>
          </a:p>
        </p:txBody>
      </p:sp>
      <p:sp>
        <p:nvSpPr>
          <p:cNvPr id="3" name="Content Placeholder 2"/>
          <p:cNvSpPr>
            <a:spLocks noGrp="1"/>
          </p:cNvSpPr>
          <p:nvPr>
            <p:ph idx="1"/>
          </p:nvPr>
        </p:nvSpPr>
        <p:spPr/>
        <p:txBody>
          <a:bodyPr>
            <a:normAutofit lnSpcReduction="10000"/>
          </a:bodyPr>
          <a:lstStyle/>
          <a:p>
            <a:r>
              <a:rPr lang="en-GB" dirty="0" smtClean="0"/>
              <a:t>Development </a:t>
            </a:r>
            <a:r>
              <a:rPr lang="en-GB" dirty="0" smtClean="0">
                <a:solidFill>
                  <a:srgbClr val="FF0000"/>
                </a:solidFill>
              </a:rPr>
              <a:t>effectiveness</a:t>
            </a:r>
            <a:r>
              <a:rPr lang="en-GB" dirty="0" smtClean="0"/>
              <a:t> commitment</a:t>
            </a:r>
          </a:p>
          <a:p>
            <a:r>
              <a:rPr lang="en-GB" dirty="0" smtClean="0"/>
              <a:t>Evidence based </a:t>
            </a:r>
            <a:r>
              <a:rPr lang="en-GB" dirty="0" smtClean="0">
                <a:solidFill>
                  <a:srgbClr val="FF0000"/>
                </a:solidFill>
              </a:rPr>
              <a:t>policy dialogue and decision making</a:t>
            </a:r>
            <a:r>
              <a:rPr lang="en-GB" dirty="0" smtClean="0"/>
              <a:t>: EDP joint analysis </a:t>
            </a:r>
            <a:r>
              <a:rPr lang="en-GB" dirty="0"/>
              <a:t>at </a:t>
            </a:r>
            <a:r>
              <a:rPr lang="en-GB" dirty="0" smtClean="0"/>
              <a:t>sector level, improved partnership with PA, better EDP programming</a:t>
            </a:r>
          </a:p>
          <a:p>
            <a:r>
              <a:rPr lang="en-GB" dirty="0" smtClean="0">
                <a:solidFill>
                  <a:srgbClr val="FF0000"/>
                </a:solidFill>
              </a:rPr>
              <a:t>One front</a:t>
            </a:r>
            <a:r>
              <a:rPr lang="en-GB" dirty="0" smtClean="0"/>
              <a:t>: more leverage, more consistent messages, visibility</a:t>
            </a:r>
          </a:p>
          <a:p>
            <a:r>
              <a:rPr lang="en-GB" dirty="0" smtClean="0">
                <a:solidFill>
                  <a:srgbClr val="FF0000"/>
                </a:solidFill>
              </a:rPr>
              <a:t>Division of Labour</a:t>
            </a:r>
            <a:r>
              <a:rPr lang="en-GB" dirty="0" smtClean="0"/>
              <a:t>: focus, added value, efficient use of human resources</a:t>
            </a:r>
            <a:endParaRPr lang="en-GB" dirty="0"/>
          </a:p>
          <a:p>
            <a:endParaRPr lang="en-GB" dirty="0"/>
          </a:p>
        </p:txBody>
      </p:sp>
    </p:spTree>
    <p:extLst>
      <p:ext uri="{BB962C8B-B14F-4D97-AF65-F5344CB8AC3E}">
        <p14:creationId xmlns:p14="http://schemas.microsoft.com/office/powerpoint/2010/main" val="21773403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 </a:t>
            </a:r>
            <a:r>
              <a:rPr lang="en-GB" sz="3600" b="1" dirty="0"/>
              <a:t>Result Oriented </a:t>
            </a:r>
            <a:r>
              <a:rPr lang="en-GB" sz="3600" b="1" dirty="0" smtClean="0"/>
              <a:t>Framework: purpose</a:t>
            </a:r>
            <a:endParaRPr lang="en-GB" sz="3600" dirty="0"/>
          </a:p>
        </p:txBody>
      </p:sp>
      <p:sp>
        <p:nvSpPr>
          <p:cNvPr id="3" name="Content Placeholder 2"/>
          <p:cNvSpPr>
            <a:spLocks noGrp="1"/>
          </p:cNvSpPr>
          <p:nvPr>
            <p:ph idx="1"/>
          </p:nvPr>
        </p:nvSpPr>
        <p:spPr/>
        <p:txBody>
          <a:bodyPr>
            <a:normAutofit lnSpcReduction="10000"/>
          </a:bodyPr>
          <a:lstStyle/>
          <a:p>
            <a:pPr lvl="1">
              <a:lnSpc>
                <a:spcPct val="115000"/>
              </a:lnSpc>
              <a:spcAft>
                <a:spcPts val="600"/>
              </a:spcAft>
              <a:buFont typeface="Arial" panose="020B0604020202020204" pitchFamily="34" charset="0"/>
              <a:buChar char="•"/>
            </a:pPr>
            <a:r>
              <a:rPr lang="en-GB" dirty="0">
                <a:ea typeface="Calibri"/>
                <a:cs typeface="Times New Roman"/>
              </a:rPr>
              <a:t>Base for more robust </a:t>
            </a:r>
            <a:r>
              <a:rPr lang="en-GB" dirty="0">
                <a:solidFill>
                  <a:srgbClr val="FF0000"/>
                </a:solidFill>
                <a:ea typeface="Calibri"/>
                <a:cs typeface="Times New Roman"/>
              </a:rPr>
              <a:t>evaluation and reporting </a:t>
            </a:r>
            <a:r>
              <a:rPr lang="en-GB" dirty="0">
                <a:ea typeface="Calibri"/>
                <a:cs typeface="Times New Roman"/>
              </a:rPr>
              <a:t>as well as better EDP </a:t>
            </a:r>
            <a:r>
              <a:rPr lang="en-GB" dirty="0">
                <a:solidFill>
                  <a:srgbClr val="FF0000"/>
                </a:solidFill>
                <a:ea typeface="Calibri"/>
                <a:cs typeface="Times New Roman"/>
              </a:rPr>
              <a:t>programming</a:t>
            </a:r>
          </a:p>
          <a:p>
            <a:pPr lvl="1">
              <a:lnSpc>
                <a:spcPct val="115000"/>
              </a:lnSpc>
              <a:spcAft>
                <a:spcPts val="600"/>
              </a:spcAft>
              <a:buFont typeface="Arial" panose="020B0604020202020204" pitchFamily="34" charset="0"/>
              <a:buChar char="•"/>
            </a:pPr>
            <a:r>
              <a:rPr lang="fr-FR" dirty="0" smtClean="0">
                <a:solidFill>
                  <a:srgbClr val="FF0000"/>
                </a:solidFill>
                <a:ea typeface="Calibri"/>
                <a:cs typeface="Times New Roman"/>
              </a:rPr>
              <a:t>Joint </a:t>
            </a:r>
            <a:r>
              <a:rPr lang="fr-FR" dirty="0" err="1">
                <a:solidFill>
                  <a:srgbClr val="FF0000"/>
                </a:solidFill>
                <a:ea typeface="Calibri"/>
                <a:cs typeface="Times New Roman"/>
              </a:rPr>
              <a:t>strategy</a:t>
            </a:r>
            <a:r>
              <a:rPr lang="fr-FR" dirty="0">
                <a:solidFill>
                  <a:srgbClr val="FF0000"/>
                </a:solidFill>
                <a:ea typeface="Calibri"/>
                <a:cs typeface="Times New Roman"/>
              </a:rPr>
              <a:t> to joint </a:t>
            </a:r>
            <a:r>
              <a:rPr lang="fr-FR" dirty="0" err="1">
                <a:solidFill>
                  <a:srgbClr val="FF0000"/>
                </a:solidFill>
                <a:ea typeface="Calibri"/>
                <a:cs typeface="Times New Roman"/>
              </a:rPr>
              <a:t>implementation</a:t>
            </a:r>
            <a:r>
              <a:rPr lang="fr-FR" dirty="0">
                <a:solidFill>
                  <a:srgbClr val="FF0000"/>
                </a:solidFill>
                <a:ea typeface="Calibri"/>
                <a:cs typeface="Times New Roman"/>
              </a:rPr>
              <a:t>  = </a:t>
            </a:r>
            <a:r>
              <a:rPr lang="fr-FR" dirty="0" err="1">
                <a:ea typeface="Calibri"/>
                <a:cs typeface="Times New Roman"/>
              </a:rPr>
              <a:t>sector</a:t>
            </a:r>
            <a:r>
              <a:rPr lang="fr-FR" dirty="0">
                <a:ea typeface="Calibri"/>
                <a:cs typeface="Times New Roman"/>
              </a:rPr>
              <a:t> </a:t>
            </a:r>
            <a:r>
              <a:rPr lang="fr-FR" dirty="0" err="1">
                <a:ea typeface="Calibri"/>
                <a:cs typeface="Times New Roman"/>
              </a:rPr>
              <a:t>wide</a:t>
            </a:r>
            <a:r>
              <a:rPr lang="fr-FR" dirty="0">
                <a:ea typeface="Calibri"/>
                <a:cs typeface="Times New Roman"/>
              </a:rPr>
              <a:t> </a:t>
            </a:r>
            <a:r>
              <a:rPr lang="fr-FR" dirty="0" err="1">
                <a:ea typeface="Calibri"/>
                <a:cs typeface="Times New Roman"/>
              </a:rPr>
              <a:t>approach</a:t>
            </a:r>
            <a:r>
              <a:rPr lang="fr-FR" dirty="0">
                <a:ea typeface="Calibri"/>
                <a:cs typeface="Times New Roman"/>
              </a:rPr>
              <a:t>, </a:t>
            </a:r>
            <a:r>
              <a:rPr lang="fr-FR" dirty="0" err="1">
                <a:ea typeface="Calibri"/>
                <a:cs typeface="Times New Roman"/>
              </a:rPr>
              <a:t>less</a:t>
            </a:r>
            <a:r>
              <a:rPr lang="fr-FR" dirty="0">
                <a:ea typeface="Calibri"/>
                <a:cs typeface="Times New Roman"/>
              </a:rPr>
              <a:t> fragmentation</a:t>
            </a:r>
          </a:p>
          <a:p>
            <a:pPr lvl="1">
              <a:lnSpc>
                <a:spcPct val="115000"/>
              </a:lnSpc>
              <a:spcAft>
                <a:spcPts val="600"/>
              </a:spcAft>
              <a:buFont typeface="Arial" panose="020B0604020202020204" pitchFamily="34" charset="0"/>
              <a:buChar char="•"/>
            </a:pPr>
            <a:r>
              <a:rPr lang="fr-FR" dirty="0">
                <a:solidFill>
                  <a:srgbClr val="FF0000"/>
                </a:solidFill>
                <a:ea typeface="Calibri"/>
                <a:cs typeface="Times New Roman"/>
              </a:rPr>
              <a:t>Link </a:t>
            </a:r>
            <a:r>
              <a:rPr lang="fr-FR" dirty="0" err="1">
                <a:solidFill>
                  <a:srgbClr val="FF0000"/>
                </a:solidFill>
                <a:ea typeface="Calibri"/>
                <a:cs typeface="Times New Roman"/>
              </a:rPr>
              <a:t>with</a:t>
            </a:r>
            <a:r>
              <a:rPr lang="fr-FR" dirty="0">
                <a:solidFill>
                  <a:srgbClr val="FF0000"/>
                </a:solidFill>
                <a:ea typeface="Calibri"/>
                <a:cs typeface="Times New Roman"/>
              </a:rPr>
              <a:t> PA monitoring</a:t>
            </a:r>
            <a:r>
              <a:rPr lang="fr-FR" dirty="0">
                <a:ea typeface="Calibri"/>
                <a:cs typeface="Times New Roman"/>
              </a:rPr>
              <a:t>: PA </a:t>
            </a:r>
            <a:r>
              <a:rPr lang="fr-FR" dirty="0" err="1">
                <a:ea typeface="Calibri"/>
                <a:cs typeface="Times New Roman"/>
              </a:rPr>
              <a:t>Sector</a:t>
            </a:r>
            <a:r>
              <a:rPr lang="fr-FR" dirty="0">
                <a:ea typeface="Calibri"/>
                <a:cs typeface="Times New Roman"/>
              </a:rPr>
              <a:t> Strategic </a:t>
            </a:r>
            <a:r>
              <a:rPr lang="fr-FR" dirty="0" err="1">
                <a:ea typeface="Calibri"/>
                <a:cs typeface="Times New Roman"/>
              </a:rPr>
              <a:t>Result</a:t>
            </a:r>
            <a:r>
              <a:rPr lang="fr-FR" dirty="0">
                <a:ea typeface="Calibri"/>
                <a:cs typeface="Times New Roman"/>
              </a:rPr>
              <a:t> Frameworks, </a:t>
            </a:r>
            <a:r>
              <a:rPr lang="fr-FR" dirty="0" err="1">
                <a:ea typeface="Calibri"/>
                <a:cs typeface="Times New Roman"/>
              </a:rPr>
              <a:t>coordinated</a:t>
            </a:r>
            <a:r>
              <a:rPr lang="fr-FR" dirty="0">
                <a:ea typeface="Calibri"/>
                <a:cs typeface="Times New Roman"/>
              </a:rPr>
              <a:t> by Cabinet </a:t>
            </a:r>
            <a:r>
              <a:rPr lang="fr-FR" dirty="0" err="1">
                <a:ea typeface="Calibri"/>
                <a:cs typeface="Times New Roman"/>
              </a:rPr>
              <a:t>Secretariat</a:t>
            </a:r>
            <a:r>
              <a:rPr lang="fr-FR" dirty="0">
                <a:ea typeface="Calibri"/>
                <a:cs typeface="Times New Roman"/>
              </a:rPr>
              <a:t> , </a:t>
            </a:r>
          </a:p>
          <a:p>
            <a:pPr lvl="1">
              <a:lnSpc>
                <a:spcPct val="115000"/>
              </a:lnSpc>
              <a:spcAft>
                <a:spcPts val="600"/>
              </a:spcAft>
              <a:buFont typeface="Arial" panose="020B0604020202020204" pitchFamily="34" charset="0"/>
              <a:buChar char="•"/>
            </a:pPr>
            <a:r>
              <a:rPr lang="fr-FR" dirty="0" err="1">
                <a:solidFill>
                  <a:srgbClr val="FF0000"/>
                </a:solidFill>
                <a:ea typeface="Calibri"/>
                <a:cs typeface="Times New Roman"/>
              </a:rPr>
              <a:t>SDGs</a:t>
            </a:r>
            <a:r>
              <a:rPr lang="fr-FR" dirty="0">
                <a:solidFill>
                  <a:srgbClr val="FF0000"/>
                </a:solidFill>
                <a:ea typeface="Calibri"/>
                <a:cs typeface="Times New Roman"/>
              </a:rPr>
              <a:t> </a:t>
            </a:r>
            <a:r>
              <a:rPr lang="fr-FR" dirty="0" err="1">
                <a:solidFill>
                  <a:srgbClr val="FF0000"/>
                </a:solidFill>
                <a:ea typeface="Calibri"/>
                <a:cs typeface="Times New Roman"/>
              </a:rPr>
              <a:t>reporting</a:t>
            </a:r>
            <a:r>
              <a:rPr lang="fr-FR" dirty="0">
                <a:solidFill>
                  <a:srgbClr val="FF0000"/>
                </a:solidFill>
                <a:ea typeface="Calibri"/>
                <a:cs typeface="Times New Roman"/>
              </a:rPr>
              <a:t>:</a:t>
            </a:r>
            <a:r>
              <a:rPr lang="fr-FR" dirty="0">
                <a:ea typeface="Calibri"/>
                <a:cs typeface="Times New Roman"/>
              </a:rPr>
              <a:t> </a:t>
            </a:r>
            <a:r>
              <a:rPr lang="fr-FR" dirty="0" err="1">
                <a:ea typeface="Calibri"/>
                <a:cs typeface="Times New Roman"/>
              </a:rPr>
              <a:t>contribute</a:t>
            </a:r>
            <a:r>
              <a:rPr lang="fr-FR" dirty="0">
                <a:ea typeface="Calibri"/>
                <a:cs typeface="Times New Roman"/>
              </a:rPr>
              <a:t> to the </a:t>
            </a:r>
            <a:r>
              <a:rPr lang="fr-FR" dirty="0" err="1">
                <a:ea typeface="Calibri"/>
                <a:cs typeface="Times New Roman"/>
              </a:rPr>
              <a:t>SDGs</a:t>
            </a:r>
            <a:r>
              <a:rPr lang="fr-FR" dirty="0">
                <a:ea typeface="Calibri"/>
                <a:cs typeface="Times New Roman"/>
              </a:rPr>
              <a:t> monitoring and </a:t>
            </a:r>
            <a:r>
              <a:rPr lang="fr-FR" dirty="0" err="1">
                <a:ea typeface="Calibri"/>
                <a:cs typeface="Times New Roman"/>
              </a:rPr>
              <a:t>reporting</a:t>
            </a:r>
            <a:endParaRPr lang="fr-FR" dirty="0">
              <a:ea typeface="Calibri"/>
              <a:cs typeface="Times New Roman"/>
            </a:endParaRPr>
          </a:p>
          <a:p>
            <a:endParaRPr lang="en-GB" dirty="0"/>
          </a:p>
        </p:txBody>
      </p:sp>
    </p:spTree>
    <p:extLst>
      <p:ext uri="{BB962C8B-B14F-4D97-AF65-F5344CB8AC3E}">
        <p14:creationId xmlns:p14="http://schemas.microsoft.com/office/powerpoint/2010/main" val="27363060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European Joint Strategy Pillars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20182258"/>
              </p:ext>
            </p:extLst>
          </p:nvPr>
        </p:nvGraphicFramePr>
        <p:xfrm>
          <a:off x="1657350" y="1556787"/>
          <a:ext cx="5829300" cy="3928588"/>
        </p:xfrm>
        <a:graphic>
          <a:graphicData uri="http://schemas.openxmlformats.org/drawingml/2006/table">
            <a:tbl>
              <a:tblPr firstRow="1" firstCol="1" bandRow="1">
                <a:tableStyleId>{5C22544A-7EE6-4342-B048-85BDC9FD1C3A}</a:tableStyleId>
              </a:tblPr>
              <a:tblGrid>
                <a:gridCol w="2914650"/>
                <a:gridCol w="2914650"/>
              </a:tblGrid>
              <a:tr h="424157">
                <a:tc rowSpan="3">
                  <a:txBody>
                    <a:bodyPr/>
                    <a:lstStyle/>
                    <a:p>
                      <a:pPr marL="180340" algn="l" defTabSz="914400" rtl="0" eaLnBrk="1" latinLnBrk="0" hangingPunct="1">
                        <a:lnSpc>
                          <a:spcPct val="115000"/>
                        </a:lnSpc>
                        <a:spcAft>
                          <a:spcPts val="1000"/>
                        </a:spcAft>
                      </a:pPr>
                      <a:r>
                        <a:rPr lang="en-GB" sz="1100" b="1" kern="1200" dirty="0">
                          <a:solidFill>
                            <a:schemeClr val="lt1"/>
                          </a:solidFill>
                          <a:effectLst/>
                          <a:latin typeface="+mn-lt"/>
                          <a:ea typeface="+mn-ea"/>
                          <a:cs typeface="+mn-cs"/>
                        </a:rPr>
                        <a:t>Pillar 1: Governance Reform, Fiscal Consolidation and Policy Reform</a:t>
                      </a:r>
                    </a:p>
                  </a:txBody>
                  <a:tcPr marL="68580" marR="68580" marT="0" marB="0" anchor="ctr"/>
                </a:tc>
                <a:tc>
                  <a:txBody>
                    <a:bodyPr/>
                    <a:lstStyle/>
                    <a:p>
                      <a:pPr marL="0" algn="l" defTabSz="914400" rtl="0" eaLnBrk="1" latinLnBrk="0" hangingPunct="1">
                        <a:lnSpc>
                          <a:spcPct val="115000"/>
                        </a:lnSpc>
                        <a:spcAft>
                          <a:spcPts val="600"/>
                        </a:spcAft>
                      </a:pPr>
                      <a:r>
                        <a:rPr lang="en-GB" sz="1100" b="0" kern="1200" dirty="0">
                          <a:solidFill>
                            <a:schemeClr val="dk1"/>
                          </a:solidFill>
                          <a:effectLst/>
                          <a:latin typeface="+mn-lt"/>
                          <a:ea typeface="+mn-ea"/>
                          <a:cs typeface="+mn-cs"/>
                        </a:rPr>
                        <a:t>1.1 Public Financial Management and Macroeconomic Support</a:t>
                      </a:r>
                    </a:p>
                  </a:txBody>
                  <a:tcPr marL="68580" marR="68580" marT="0" marB="0">
                    <a:solidFill>
                      <a:schemeClr val="tx2">
                        <a:lumMod val="20000"/>
                        <a:lumOff val="80000"/>
                      </a:schemeClr>
                    </a:solidFill>
                  </a:tcPr>
                </a:tc>
              </a:tr>
              <a:tr h="424157">
                <a:tc vMerge="1">
                  <a:txBody>
                    <a:bodyPr/>
                    <a:lstStyle/>
                    <a:p>
                      <a:endParaRPr lang="en-GB"/>
                    </a:p>
                  </a:txBody>
                  <a:tcPr/>
                </a:tc>
                <a:tc>
                  <a:txBody>
                    <a:bodyPr/>
                    <a:lstStyle/>
                    <a:p>
                      <a:pPr algn="l">
                        <a:lnSpc>
                          <a:spcPct val="115000"/>
                        </a:lnSpc>
                        <a:spcAft>
                          <a:spcPts val="1000"/>
                        </a:spcAft>
                      </a:pPr>
                      <a:r>
                        <a:rPr lang="en-GB" sz="1100" dirty="0">
                          <a:effectLst/>
                        </a:rPr>
                        <a:t>1.2 Public Administration Reform - Central Government</a:t>
                      </a:r>
                      <a:endParaRPr lang="en-GB" sz="1200" dirty="0">
                        <a:effectLst/>
                        <a:latin typeface="Times New Roman"/>
                        <a:ea typeface="Times New Roman"/>
                      </a:endParaRPr>
                    </a:p>
                  </a:txBody>
                  <a:tcPr marL="68580" marR="68580" marT="0" marB="0">
                    <a:solidFill>
                      <a:schemeClr val="tx2">
                        <a:lumMod val="20000"/>
                        <a:lumOff val="80000"/>
                      </a:schemeClr>
                    </a:solidFill>
                  </a:tcPr>
                </a:tc>
              </a:tr>
              <a:tr h="87795">
                <a:tc vMerge="1">
                  <a:txBody>
                    <a:bodyPr/>
                    <a:lstStyle/>
                    <a:p>
                      <a:endParaRPr lang="en-GB"/>
                    </a:p>
                  </a:txBody>
                  <a:tcPr/>
                </a:tc>
                <a:tc>
                  <a:txBody>
                    <a:bodyPr/>
                    <a:lstStyle/>
                    <a:p>
                      <a:pPr algn="l">
                        <a:lnSpc>
                          <a:spcPct val="115000"/>
                        </a:lnSpc>
                        <a:spcAft>
                          <a:spcPts val="600"/>
                        </a:spcAft>
                      </a:pPr>
                      <a:r>
                        <a:rPr lang="en-GB" sz="1100" dirty="0">
                          <a:effectLst/>
                        </a:rPr>
                        <a:t>1.3 Public Administration Reform - Local Government</a:t>
                      </a:r>
                      <a:endParaRPr lang="en-GB" sz="1200" dirty="0">
                        <a:effectLst/>
                        <a:latin typeface="Times New Roman"/>
                        <a:ea typeface="Times New Roman"/>
                      </a:endParaRPr>
                    </a:p>
                  </a:txBody>
                  <a:tcPr marL="68580" marR="68580" marT="0" marB="0">
                    <a:solidFill>
                      <a:schemeClr val="tx2">
                        <a:lumMod val="20000"/>
                        <a:lumOff val="80000"/>
                      </a:schemeClr>
                    </a:solidFill>
                  </a:tcPr>
                </a:tc>
              </a:tr>
              <a:tr h="205154">
                <a:tc rowSpan="2">
                  <a:txBody>
                    <a:bodyPr/>
                    <a:lstStyle/>
                    <a:p>
                      <a:pPr marL="180340" algn="l" defTabSz="914400" rtl="0" eaLnBrk="1" latinLnBrk="0" hangingPunct="1">
                        <a:lnSpc>
                          <a:spcPct val="115000"/>
                        </a:lnSpc>
                        <a:spcAft>
                          <a:spcPts val="1000"/>
                        </a:spcAft>
                      </a:pPr>
                      <a:r>
                        <a:rPr lang="en-GB" sz="1100" b="1" kern="1200" dirty="0">
                          <a:solidFill>
                            <a:schemeClr val="lt1"/>
                          </a:solidFill>
                          <a:effectLst/>
                          <a:latin typeface="+mn-lt"/>
                          <a:ea typeface="+mn-ea"/>
                          <a:cs typeface="+mn-cs"/>
                        </a:rPr>
                        <a:t>Pillar 2: Rule of law, Justice, Citizen safety and Human rights</a:t>
                      </a:r>
                    </a:p>
                  </a:txBody>
                  <a:tcPr marL="68580" marR="68580" marT="0" marB="0" anchor="ctr"/>
                </a:tc>
                <a:tc>
                  <a:txBody>
                    <a:bodyPr/>
                    <a:lstStyle/>
                    <a:p>
                      <a:pPr algn="l">
                        <a:lnSpc>
                          <a:spcPct val="115000"/>
                        </a:lnSpc>
                        <a:spcAft>
                          <a:spcPts val="1000"/>
                        </a:spcAft>
                      </a:pPr>
                      <a:r>
                        <a:rPr lang="en-GB" sz="1100" dirty="0">
                          <a:effectLst/>
                        </a:rPr>
                        <a:t>2.1 Security</a:t>
                      </a:r>
                      <a:endParaRPr lang="en-GB" sz="1200" dirty="0">
                        <a:effectLst/>
                        <a:latin typeface="Times New Roman"/>
                        <a:ea typeface="Times New Roman"/>
                      </a:endParaRPr>
                    </a:p>
                  </a:txBody>
                  <a:tcPr marL="68580" marR="68580" marT="0" marB="0">
                    <a:solidFill>
                      <a:schemeClr val="tx2">
                        <a:lumMod val="20000"/>
                        <a:lumOff val="80000"/>
                      </a:schemeClr>
                    </a:solidFill>
                  </a:tcPr>
                </a:tc>
              </a:tr>
              <a:tr h="219004">
                <a:tc vMerge="1">
                  <a:txBody>
                    <a:bodyPr/>
                    <a:lstStyle/>
                    <a:p>
                      <a:endParaRPr lang="en-GB"/>
                    </a:p>
                  </a:txBody>
                  <a:tcPr/>
                </a:tc>
                <a:tc>
                  <a:txBody>
                    <a:bodyPr/>
                    <a:lstStyle/>
                    <a:p>
                      <a:pPr algn="l">
                        <a:lnSpc>
                          <a:spcPct val="115000"/>
                        </a:lnSpc>
                        <a:spcAft>
                          <a:spcPts val="600"/>
                        </a:spcAft>
                      </a:pPr>
                      <a:r>
                        <a:rPr lang="en-GB" sz="1100" dirty="0">
                          <a:effectLst/>
                        </a:rPr>
                        <a:t>2.2 Justice</a:t>
                      </a:r>
                      <a:endParaRPr lang="en-GB" sz="1200" dirty="0">
                        <a:effectLst/>
                        <a:latin typeface="Times New Roman"/>
                        <a:ea typeface="Times New Roman"/>
                      </a:endParaRPr>
                    </a:p>
                  </a:txBody>
                  <a:tcPr marL="68580" marR="68580" marT="0" marB="0">
                    <a:solidFill>
                      <a:schemeClr val="tx2">
                        <a:lumMod val="20000"/>
                        <a:lumOff val="80000"/>
                      </a:schemeClr>
                    </a:solidFill>
                  </a:tcPr>
                </a:tc>
              </a:tr>
              <a:tr h="205154">
                <a:tc rowSpan="3">
                  <a:txBody>
                    <a:bodyPr/>
                    <a:lstStyle/>
                    <a:p>
                      <a:pPr marL="180340" algn="l" defTabSz="914400" rtl="0" eaLnBrk="1" latinLnBrk="0" hangingPunct="1">
                        <a:lnSpc>
                          <a:spcPct val="115000"/>
                        </a:lnSpc>
                        <a:spcAft>
                          <a:spcPts val="1000"/>
                        </a:spcAft>
                      </a:pPr>
                      <a:r>
                        <a:rPr lang="en-GB" sz="1100" b="1" kern="1200" dirty="0">
                          <a:solidFill>
                            <a:schemeClr val="lt1"/>
                          </a:solidFill>
                          <a:effectLst/>
                          <a:latin typeface="+mn-lt"/>
                          <a:ea typeface="+mn-ea"/>
                          <a:cs typeface="+mn-cs"/>
                        </a:rPr>
                        <a:t>Pillar 3: Sustainable service delivery</a:t>
                      </a:r>
                    </a:p>
                  </a:txBody>
                  <a:tcPr marL="68580" marR="68580" marT="0" marB="0" anchor="ctr"/>
                </a:tc>
                <a:tc>
                  <a:txBody>
                    <a:bodyPr/>
                    <a:lstStyle/>
                    <a:p>
                      <a:pPr algn="l">
                        <a:lnSpc>
                          <a:spcPct val="115000"/>
                        </a:lnSpc>
                        <a:spcAft>
                          <a:spcPts val="1000"/>
                        </a:spcAft>
                      </a:pPr>
                      <a:r>
                        <a:rPr lang="en-GB" sz="1100" dirty="0">
                          <a:effectLst/>
                        </a:rPr>
                        <a:t>3.1 Education</a:t>
                      </a:r>
                      <a:endParaRPr lang="en-GB" sz="1200" dirty="0">
                        <a:effectLst/>
                        <a:latin typeface="Times New Roman"/>
                        <a:ea typeface="Times New Roman"/>
                      </a:endParaRPr>
                    </a:p>
                  </a:txBody>
                  <a:tcPr marL="68580" marR="68580" marT="0" marB="0">
                    <a:solidFill>
                      <a:schemeClr val="tx2">
                        <a:lumMod val="20000"/>
                        <a:lumOff val="80000"/>
                      </a:schemeClr>
                    </a:solidFill>
                  </a:tcPr>
                </a:tc>
              </a:tr>
              <a:tr h="205154">
                <a:tc vMerge="1">
                  <a:txBody>
                    <a:bodyPr/>
                    <a:lstStyle/>
                    <a:p>
                      <a:endParaRPr lang="en-GB"/>
                    </a:p>
                  </a:txBody>
                  <a:tcPr/>
                </a:tc>
                <a:tc>
                  <a:txBody>
                    <a:bodyPr/>
                    <a:lstStyle/>
                    <a:p>
                      <a:pPr algn="l">
                        <a:lnSpc>
                          <a:spcPct val="115000"/>
                        </a:lnSpc>
                        <a:spcAft>
                          <a:spcPts val="1000"/>
                        </a:spcAft>
                      </a:pPr>
                      <a:r>
                        <a:rPr lang="en-GB" sz="1100" dirty="0">
                          <a:effectLst/>
                        </a:rPr>
                        <a:t>3.2 Health</a:t>
                      </a:r>
                      <a:endParaRPr lang="en-GB" sz="1200" dirty="0">
                        <a:effectLst/>
                        <a:latin typeface="Times New Roman"/>
                        <a:ea typeface="Times New Roman"/>
                      </a:endParaRPr>
                    </a:p>
                  </a:txBody>
                  <a:tcPr marL="68580" marR="68580" marT="0" marB="0">
                    <a:solidFill>
                      <a:schemeClr val="tx2">
                        <a:lumMod val="20000"/>
                        <a:lumOff val="80000"/>
                      </a:schemeClr>
                    </a:solidFill>
                  </a:tcPr>
                </a:tc>
              </a:tr>
              <a:tr h="205154">
                <a:tc vMerge="1">
                  <a:txBody>
                    <a:bodyPr/>
                    <a:lstStyle/>
                    <a:p>
                      <a:endParaRPr lang="en-GB"/>
                    </a:p>
                  </a:txBody>
                  <a:tcPr/>
                </a:tc>
                <a:tc>
                  <a:txBody>
                    <a:bodyPr/>
                    <a:lstStyle/>
                    <a:p>
                      <a:pPr algn="l">
                        <a:lnSpc>
                          <a:spcPct val="115000"/>
                        </a:lnSpc>
                        <a:spcAft>
                          <a:spcPts val="600"/>
                        </a:spcAft>
                      </a:pPr>
                      <a:r>
                        <a:rPr lang="en-GB" sz="1100" dirty="0">
                          <a:effectLst/>
                        </a:rPr>
                        <a:t>3.3 Social Protection</a:t>
                      </a:r>
                      <a:endParaRPr lang="en-GB" sz="1200" dirty="0">
                        <a:effectLst/>
                        <a:latin typeface="Times New Roman"/>
                        <a:ea typeface="Times New Roman"/>
                      </a:endParaRPr>
                    </a:p>
                  </a:txBody>
                  <a:tcPr marL="68580" marR="68580" marT="0" marB="0">
                    <a:solidFill>
                      <a:schemeClr val="tx2">
                        <a:lumMod val="20000"/>
                        <a:lumOff val="80000"/>
                      </a:schemeClr>
                    </a:solidFill>
                  </a:tcPr>
                </a:tc>
              </a:tr>
              <a:tr h="205154">
                <a:tc rowSpan="2">
                  <a:txBody>
                    <a:bodyPr/>
                    <a:lstStyle/>
                    <a:p>
                      <a:pPr marL="180340" algn="l" defTabSz="914400" rtl="0" eaLnBrk="1" latinLnBrk="0" hangingPunct="1">
                        <a:lnSpc>
                          <a:spcPct val="115000"/>
                        </a:lnSpc>
                        <a:spcAft>
                          <a:spcPts val="1000"/>
                        </a:spcAft>
                      </a:pPr>
                      <a:r>
                        <a:rPr lang="en-GB" sz="1100" b="1" kern="1200" dirty="0">
                          <a:solidFill>
                            <a:schemeClr val="lt1"/>
                          </a:solidFill>
                          <a:effectLst/>
                          <a:latin typeface="+mn-lt"/>
                          <a:ea typeface="+mn-ea"/>
                          <a:cs typeface="+mn-cs"/>
                        </a:rPr>
                        <a:t>Pillar 4: Self-sufficient water and energy services</a:t>
                      </a:r>
                    </a:p>
                  </a:txBody>
                  <a:tcPr marL="68580" marR="68580" marT="0" marB="0" anchor="ctr"/>
                </a:tc>
                <a:tc>
                  <a:txBody>
                    <a:bodyPr/>
                    <a:lstStyle/>
                    <a:p>
                      <a:pPr algn="l">
                        <a:lnSpc>
                          <a:spcPct val="115000"/>
                        </a:lnSpc>
                        <a:spcAft>
                          <a:spcPts val="1000"/>
                        </a:spcAft>
                      </a:pPr>
                      <a:r>
                        <a:rPr lang="en-GB" sz="1100" dirty="0">
                          <a:effectLst/>
                        </a:rPr>
                        <a:t>4.1 Water</a:t>
                      </a:r>
                      <a:endParaRPr lang="en-GB" sz="1200" dirty="0">
                        <a:effectLst/>
                        <a:latin typeface="Times New Roman"/>
                        <a:ea typeface="Times New Roman"/>
                      </a:endParaRPr>
                    </a:p>
                  </a:txBody>
                  <a:tcPr marL="68580" marR="68580" marT="0" marB="0">
                    <a:solidFill>
                      <a:schemeClr val="tx2">
                        <a:lumMod val="20000"/>
                        <a:lumOff val="80000"/>
                      </a:schemeClr>
                    </a:solidFill>
                  </a:tcPr>
                </a:tc>
              </a:tr>
              <a:tr h="219004">
                <a:tc vMerge="1">
                  <a:txBody>
                    <a:bodyPr/>
                    <a:lstStyle/>
                    <a:p>
                      <a:endParaRPr lang="en-GB"/>
                    </a:p>
                  </a:txBody>
                  <a:tcPr/>
                </a:tc>
                <a:tc>
                  <a:txBody>
                    <a:bodyPr/>
                    <a:lstStyle/>
                    <a:p>
                      <a:pPr algn="l">
                        <a:lnSpc>
                          <a:spcPct val="115000"/>
                        </a:lnSpc>
                        <a:spcAft>
                          <a:spcPts val="600"/>
                        </a:spcAft>
                      </a:pPr>
                      <a:r>
                        <a:rPr lang="en-GB" sz="1100" dirty="0">
                          <a:effectLst/>
                        </a:rPr>
                        <a:t>4.2 Energy</a:t>
                      </a:r>
                      <a:endParaRPr lang="en-GB" sz="1200" dirty="0">
                        <a:effectLst/>
                        <a:latin typeface="Times New Roman"/>
                        <a:ea typeface="Times New Roman"/>
                      </a:endParaRPr>
                    </a:p>
                  </a:txBody>
                  <a:tcPr marL="68580" marR="68580" marT="0" marB="0">
                    <a:solidFill>
                      <a:schemeClr val="tx2">
                        <a:lumMod val="20000"/>
                        <a:lumOff val="80000"/>
                      </a:schemeClr>
                    </a:solidFill>
                  </a:tcPr>
                </a:tc>
              </a:tr>
              <a:tr h="205154">
                <a:tc rowSpan="3">
                  <a:txBody>
                    <a:bodyPr/>
                    <a:lstStyle/>
                    <a:p>
                      <a:pPr marL="180340" algn="l" defTabSz="914400" rtl="0" eaLnBrk="1" latinLnBrk="0" hangingPunct="1">
                        <a:lnSpc>
                          <a:spcPct val="115000"/>
                        </a:lnSpc>
                        <a:spcAft>
                          <a:spcPts val="1000"/>
                        </a:spcAft>
                      </a:pPr>
                      <a:r>
                        <a:rPr lang="en-GB" sz="1100" b="1" kern="1200" dirty="0">
                          <a:solidFill>
                            <a:schemeClr val="lt1"/>
                          </a:solidFill>
                          <a:effectLst/>
                          <a:latin typeface="+mn-lt"/>
                          <a:ea typeface="+mn-ea"/>
                          <a:cs typeface="+mn-cs"/>
                        </a:rPr>
                        <a:t>Pillar 5: Sustainable Economic Development</a:t>
                      </a:r>
                    </a:p>
                  </a:txBody>
                  <a:tcPr marL="68580" marR="68580" marT="0" marB="0" anchor="ctr"/>
                </a:tc>
                <a:tc>
                  <a:txBody>
                    <a:bodyPr/>
                    <a:lstStyle/>
                    <a:p>
                      <a:pPr algn="l">
                        <a:lnSpc>
                          <a:spcPct val="115000"/>
                        </a:lnSpc>
                        <a:spcAft>
                          <a:spcPts val="1000"/>
                        </a:spcAft>
                      </a:pPr>
                      <a:r>
                        <a:rPr lang="en-GB" sz="1100" dirty="0">
                          <a:effectLst/>
                        </a:rPr>
                        <a:t>5.1 Private Sector</a:t>
                      </a:r>
                      <a:endParaRPr lang="en-GB" sz="1200" dirty="0">
                        <a:effectLst/>
                        <a:latin typeface="Times New Roman"/>
                        <a:ea typeface="Times New Roman"/>
                      </a:endParaRPr>
                    </a:p>
                  </a:txBody>
                  <a:tcPr marL="68580" marR="68580" marT="0" marB="0">
                    <a:solidFill>
                      <a:schemeClr val="tx2">
                        <a:lumMod val="20000"/>
                        <a:lumOff val="80000"/>
                      </a:schemeClr>
                    </a:solidFill>
                  </a:tcPr>
                </a:tc>
              </a:tr>
              <a:tr h="205154">
                <a:tc vMerge="1">
                  <a:txBody>
                    <a:bodyPr/>
                    <a:lstStyle/>
                    <a:p>
                      <a:endParaRPr lang="en-GB"/>
                    </a:p>
                  </a:txBody>
                  <a:tcPr/>
                </a:tc>
                <a:tc>
                  <a:txBody>
                    <a:bodyPr/>
                    <a:lstStyle/>
                    <a:p>
                      <a:pPr algn="l">
                        <a:lnSpc>
                          <a:spcPct val="115000"/>
                        </a:lnSpc>
                        <a:spcAft>
                          <a:spcPts val="1000"/>
                        </a:spcAft>
                      </a:pPr>
                      <a:r>
                        <a:rPr lang="en-GB" sz="1100" dirty="0">
                          <a:effectLst/>
                        </a:rPr>
                        <a:t>5.2 Labour</a:t>
                      </a:r>
                      <a:endParaRPr lang="en-GB" sz="1200" dirty="0">
                        <a:effectLst/>
                        <a:latin typeface="Times New Roman"/>
                        <a:ea typeface="Times New Roman"/>
                      </a:endParaRPr>
                    </a:p>
                  </a:txBody>
                  <a:tcPr marL="68580" marR="68580" marT="0" marB="0">
                    <a:solidFill>
                      <a:schemeClr val="tx2">
                        <a:lumMod val="20000"/>
                        <a:lumOff val="80000"/>
                      </a:schemeClr>
                    </a:solidFill>
                  </a:tcPr>
                </a:tc>
              </a:tr>
              <a:tr h="205154">
                <a:tc vMerge="1">
                  <a:txBody>
                    <a:bodyPr/>
                    <a:lstStyle/>
                    <a:p>
                      <a:endParaRPr lang="en-GB"/>
                    </a:p>
                  </a:txBody>
                  <a:tcPr/>
                </a:tc>
                <a:tc>
                  <a:txBody>
                    <a:bodyPr/>
                    <a:lstStyle/>
                    <a:p>
                      <a:pPr algn="l">
                        <a:lnSpc>
                          <a:spcPct val="115000"/>
                        </a:lnSpc>
                        <a:spcAft>
                          <a:spcPts val="600"/>
                        </a:spcAft>
                      </a:pPr>
                      <a:r>
                        <a:rPr lang="en-GB" sz="1100" dirty="0">
                          <a:effectLst/>
                        </a:rPr>
                        <a:t>5.3 Agriculture</a:t>
                      </a:r>
                      <a:endParaRPr lang="en-GB" sz="1200" dirty="0">
                        <a:effectLst/>
                        <a:latin typeface="Times New Roman"/>
                        <a:ea typeface="Times New Roman"/>
                      </a:endParaRPr>
                    </a:p>
                  </a:txBody>
                  <a:tcPr marL="68580" marR="68580" marT="0" marB="0">
                    <a:solidFill>
                      <a:schemeClr val="tx2">
                        <a:lumMod val="20000"/>
                        <a:lumOff val="80000"/>
                      </a:schemeClr>
                    </a:solidFill>
                  </a:tcPr>
                </a:tc>
              </a:tr>
              <a:tr h="205154">
                <a:tc rowSpan="3">
                  <a:txBody>
                    <a:bodyPr/>
                    <a:lstStyle/>
                    <a:p>
                      <a:pPr marL="180340" algn="l">
                        <a:lnSpc>
                          <a:spcPct val="115000"/>
                        </a:lnSpc>
                        <a:spcAft>
                          <a:spcPts val="1000"/>
                        </a:spcAft>
                      </a:pPr>
                      <a:r>
                        <a:rPr lang="en-GB" sz="1100" dirty="0">
                          <a:effectLst/>
                        </a:rPr>
                        <a:t>Crosscutting Themes</a:t>
                      </a:r>
                      <a:endParaRPr lang="en-GB" sz="1200" dirty="0">
                        <a:effectLst/>
                        <a:latin typeface="Times New Roman"/>
                        <a:ea typeface="Times New Roman"/>
                      </a:endParaRPr>
                    </a:p>
                  </a:txBody>
                  <a:tcPr marL="68580" marR="68580" marT="0" marB="0" anchor="ctr"/>
                </a:tc>
                <a:tc>
                  <a:txBody>
                    <a:bodyPr/>
                    <a:lstStyle/>
                    <a:p>
                      <a:pPr algn="l">
                        <a:lnSpc>
                          <a:spcPct val="115000"/>
                        </a:lnSpc>
                        <a:spcAft>
                          <a:spcPts val="1000"/>
                        </a:spcAft>
                      </a:pPr>
                      <a:r>
                        <a:rPr lang="en-GB" sz="1100" dirty="0">
                          <a:effectLst/>
                        </a:rPr>
                        <a:t>6.1 Gender </a:t>
                      </a:r>
                      <a:endParaRPr lang="en-GB" sz="1200" dirty="0">
                        <a:effectLst/>
                        <a:latin typeface="Times New Roman"/>
                        <a:ea typeface="Times New Roman"/>
                      </a:endParaRPr>
                    </a:p>
                  </a:txBody>
                  <a:tcPr marL="68580" marR="68580" marT="0" marB="0">
                    <a:solidFill>
                      <a:schemeClr val="tx2">
                        <a:lumMod val="20000"/>
                        <a:lumOff val="80000"/>
                      </a:schemeClr>
                    </a:solidFill>
                  </a:tcPr>
                </a:tc>
              </a:tr>
              <a:tr h="205154">
                <a:tc vMerge="1">
                  <a:txBody>
                    <a:bodyPr/>
                    <a:lstStyle/>
                    <a:p>
                      <a:endParaRPr lang="en-GB"/>
                    </a:p>
                  </a:txBody>
                  <a:tcPr/>
                </a:tc>
                <a:tc>
                  <a:txBody>
                    <a:bodyPr/>
                    <a:lstStyle/>
                    <a:p>
                      <a:pPr algn="l">
                        <a:lnSpc>
                          <a:spcPct val="115000"/>
                        </a:lnSpc>
                        <a:spcAft>
                          <a:spcPts val="1000"/>
                        </a:spcAft>
                      </a:pPr>
                      <a:r>
                        <a:rPr lang="en-GB" sz="1100" dirty="0">
                          <a:effectLst/>
                        </a:rPr>
                        <a:t>6.2 Environment</a:t>
                      </a:r>
                      <a:endParaRPr lang="en-GB" sz="1200" dirty="0">
                        <a:effectLst/>
                        <a:latin typeface="Times New Roman"/>
                        <a:ea typeface="Times New Roman"/>
                      </a:endParaRPr>
                    </a:p>
                  </a:txBody>
                  <a:tcPr marL="68580" marR="68580" marT="0" marB="0">
                    <a:solidFill>
                      <a:schemeClr val="tx2">
                        <a:lumMod val="20000"/>
                        <a:lumOff val="80000"/>
                      </a:schemeClr>
                    </a:solidFill>
                  </a:tcPr>
                </a:tc>
              </a:tr>
              <a:tr h="205154">
                <a:tc vMerge="1">
                  <a:txBody>
                    <a:bodyPr/>
                    <a:lstStyle/>
                    <a:p>
                      <a:endParaRPr lang="en-GB"/>
                    </a:p>
                  </a:txBody>
                  <a:tcPr/>
                </a:tc>
                <a:tc>
                  <a:txBody>
                    <a:bodyPr/>
                    <a:lstStyle/>
                    <a:p>
                      <a:pPr algn="l">
                        <a:lnSpc>
                          <a:spcPct val="115000"/>
                        </a:lnSpc>
                        <a:spcAft>
                          <a:spcPts val="1000"/>
                        </a:spcAft>
                      </a:pPr>
                      <a:r>
                        <a:rPr lang="en-GB" sz="1100" dirty="0">
                          <a:effectLst/>
                        </a:rPr>
                        <a:t>6.3 Youth</a:t>
                      </a:r>
                      <a:endParaRPr lang="en-GB" sz="1200" dirty="0">
                        <a:effectLst/>
                        <a:latin typeface="Times New Roman"/>
                        <a:ea typeface="Times New Roman"/>
                      </a:endParaRPr>
                    </a:p>
                  </a:txBody>
                  <a:tcPr marL="68580" marR="68580" marT="0" marB="0">
                    <a:solidFill>
                      <a:schemeClr val="tx2">
                        <a:lumMod val="20000"/>
                        <a:lumOff val="80000"/>
                      </a:schemeClr>
                    </a:solidFill>
                  </a:tcPr>
                </a:tc>
              </a:tr>
            </a:tbl>
          </a:graphicData>
        </a:graphic>
      </p:graphicFrame>
    </p:spTree>
    <p:extLst>
      <p:ext uri="{BB962C8B-B14F-4D97-AF65-F5344CB8AC3E}">
        <p14:creationId xmlns:p14="http://schemas.microsoft.com/office/powerpoint/2010/main" val="8253528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6"/>
            <a:ext cx="7772400" cy="864096"/>
          </a:xfrm>
        </p:spPr>
        <p:txBody>
          <a:bodyPr>
            <a:normAutofit/>
          </a:bodyPr>
          <a:lstStyle/>
          <a:p>
            <a:r>
              <a:rPr lang="en-GB" sz="3200" b="1" dirty="0" smtClean="0"/>
              <a:t>ROF 2018-2020</a:t>
            </a:r>
            <a:endParaRPr lang="en-GB" sz="3200" b="1" dirty="0"/>
          </a:p>
        </p:txBody>
      </p:sp>
      <p:sp>
        <p:nvSpPr>
          <p:cNvPr id="4" name="Rectangle 3"/>
          <p:cNvSpPr/>
          <p:nvPr/>
        </p:nvSpPr>
        <p:spPr>
          <a:xfrm>
            <a:off x="0" y="666936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825" y="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788398" y="1249016"/>
            <a:ext cx="7568853" cy="400110"/>
          </a:xfrm>
          <a:prstGeom prst="rect">
            <a:avLst/>
          </a:prstGeom>
        </p:spPr>
        <p:txBody>
          <a:bodyPr wrap="square">
            <a:spAutoFit/>
          </a:bodyPr>
          <a:lstStyle/>
          <a:p>
            <a:r>
              <a:rPr lang="en-US" sz="2000" dirty="0" smtClean="0"/>
              <a:t>5 Pillars comprising of 13 sectors + 3 cross-cutting - Aligning to NPA</a:t>
            </a:r>
          </a:p>
        </p:txBody>
      </p:sp>
      <p:graphicFrame>
        <p:nvGraphicFramePr>
          <p:cNvPr id="3" name="Table 2"/>
          <p:cNvGraphicFramePr>
            <a:graphicFrameLocks noGrp="1"/>
          </p:cNvGraphicFramePr>
          <p:nvPr>
            <p:extLst>
              <p:ext uri="{D42A27DB-BD31-4B8C-83A1-F6EECF244321}">
                <p14:modId xmlns:p14="http://schemas.microsoft.com/office/powerpoint/2010/main" val="2883055275"/>
              </p:ext>
            </p:extLst>
          </p:nvPr>
        </p:nvGraphicFramePr>
        <p:xfrm>
          <a:off x="788398" y="1700808"/>
          <a:ext cx="7571732" cy="4548201"/>
        </p:xfrm>
        <a:graphic>
          <a:graphicData uri="http://schemas.openxmlformats.org/drawingml/2006/table">
            <a:tbl>
              <a:tblPr firstRow="1" firstCol="1" bandRow="1">
                <a:tableStyleId>{5C22544A-7EE6-4342-B048-85BDC9FD1C3A}</a:tableStyleId>
              </a:tblPr>
              <a:tblGrid>
                <a:gridCol w="1315093"/>
                <a:gridCol w="657547"/>
                <a:gridCol w="2026986"/>
                <a:gridCol w="536878"/>
                <a:gridCol w="789624"/>
                <a:gridCol w="1625826"/>
                <a:gridCol w="619778"/>
              </a:tblGrid>
              <a:tr h="475598">
                <a:tc>
                  <a:txBody>
                    <a:bodyPr/>
                    <a:lstStyle/>
                    <a:p>
                      <a:pPr>
                        <a:spcAft>
                          <a:spcPts val="0"/>
                        </a:spcAft>
                      </a:pPr>
                      <a:r>
                        <a:rPr lang="en-GB" sz="1100" dirty="0" smtClean="0">
                          <a:effectLst/>
                          <a:latin typeface="Calibri"/>
                          <a:ea typeface="Calibri"/>
                          <a:cs typeface="Times New Roman"/>
                        </a:rPr>
                        <a:t>National Policy Agenda priorities</a:t>
                      </a:r>
                      <a:endParaRPr lang="en-GB" sz="1100" dirty="0">
                        <a:effectLst/>
                        <a:latin typeface="Calibri"/>
                        <a:ea typeface="Calibri"/>
                        <a:cs typeface="Times New Roman"/>
                      </a:endParaRPr>
                    </a:p>
                  </a:txBody>
                  <a:tcPr marL="68575" marR="68575" marT="0" marB="0" anchor="ctr"/>
                </a:tc>
                <a:tc>
                  <a:txBody>
                    <a:bodyPr/>
                    <a:lstStyle/>
                    <a:p>
                      <a:pPr>
                        <a:spcAft>
                          <a:spcPts val="0"/>
                        </a:spcAft>
                      </a:pPr>
                      <a:r>
                        <a:rPr lang="en-GB" sz="1100" dirty="0" smtClean="0">
                          <a:effectLst/>
                          <a:latin typeface="Calibri"/>
                          <a:ea typeface="Calibri"/>
                          <a:cs typeface="Times New Roman"/>
                        </a:rPr>
                        <a:t>EJS pillars</a:t>
                      </a:r>
                      <a:endParaRPr lang="en-GB" sz="1100" dirty="0">
                        <a:effectLst/>
                        <a:latin typeface="Calibri"/>
                        <a:ea typeface="Calibri"/>
                        <a:cs typeface="Times New Roman"/>
                      </a:endParaRPr>
                    </a:p>
                  </a:txBody>
                  <a:tcPr marL="68575" marR="68575" marT="0" marB="0" anchor="ctr"/>
                </a:tc>
                <a:tc>
                  <a:txBody>
                    <a:bodyPr/>
                    <a:lstStyle/>
                    <a:p>
                      <a:pPr>
                        <a:spcAft>
                          <a:spcPts val="0"/>
                        </a:spcAft>
                      </a:pPr>
                      <a:r>
                        <a:rPr lang="en-GB" sz="1100" dirty="0" smtClean="0">
                          <a:effectLst/>
                          <a:latin typeface="+mn-lt"/>
                          <a:ea typeface="+mn-ea"/>
                          <a:cs typeface="+mn-cs"/>
                        </a:rPr>
                        <a:t>Sectors</a:t>
                      </a:r>
                      <a:endParaRPr lang="en-GB" sz="1100" dirty="0">
                        <a:effectLst/>
                        <a:latin typeface="Calibri"/>
                        <a:ea typeface="Calibri"/>
                        <a:cs typeface="Times New Roman"/>
                      </a:endParaRPr>
                    </a:p>
                  </a:txBody>
                  <a:tcPr marL="68575" marR="68575" marT="0" marB="0" anchor="ctr"/>
                </a:tc>
                <a:tc>
                  <a:txBody>
                    <a:bodyPr/>
                    <a:lstStyle/>
                    <a:p>
                      <a:pPr>
                        <a:spcAft>
                          <a:spcPts val="0"/>
                        </a:spcAft>
                      </a:pPr>
                      <a:r>
                        <a:rPr lang="en-GB" sz="1100" dirty="0">
                          <a:effectLst/>
                        </a:rPr>
                        <a:t>EDP Lead</a:t>
                      </a:r>
                      <a:endParaRPr lang="en-GB" sz="1100" dirty="0">
                        <a:effectLst/>
                        <a:latin typeface="Calibri"/>
                        <a:ea typeface="Calibri"/>
                        <a:cs typeface="Times New Roman"/>
                      </a:endParaRPr>
                    </a:p>
                  </a:txBody>
                  <a:tcPr marL="68575" marR="68575" marT="0" marB="0" anchor="ctr"/>
                </a:tc>
                <a:tc>
                  <a:txBody>
                    <a:bodyPr/>
                    <a:lstStyle/>
                    <a:p>
                      <a:pPr>
                        <a:spcAft>
                          <a:spcPts val="0"/>
                        </a:spcAft>
                      </a:pPr>
                      <a:r>
                        <a:rPr lang="en-GB" sz="1100" dirty="0" smtClean="0">
                          <a:effectLst/>
                          <a:latin typeface="Calibri"/>
                          <a:ea typeface="Calibri"/>
                          <a:cs typeface="Times New Roman"/>
                        </a:rPr>
                        <a:t>PA Lead</a:t>
                      </a:r>
                      <a:endParaRPr lang="en-GB" sz="1100" dirty="0">
                        <a:effectLst/>
                        <a:latin typeface="Calibri"/>
                        <a:ea typeface="Calibri"/>
                        <a:cs typeface="Times New Roman"/>
                      </a:endParaRPr>
                    </a:p>
                  </a:txBody>
                  <a:tcPr marL="68575" marR="68575" marT="0" marB="0" anchor="ctr"/>
                </a:tc>
                <a:tc>
                  <a:txBody>
                    <a:bodyPr/>
                    <a:lstStyle/>
                    <a:p>
                      <a:pPr>
                        <a:spcAft>
                          <a:spcPts val="0"/>
                        </a:spcAft>
                      </a:pPr>
                      <a:r>
                        <a:rPr lang="en-GB" sz="1100" dirty="0">
                          <a:effectLst/>
                        </a:rPr>
                        <a:t>LAC Sector Working Group</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smtClean="0">
                          <a:effectLst/>
                        </a:rPr>
                        <a:t>LAC </a:t>
                      </a:r>
                      <a:r>
                        <a:rPr lang="en-GB" sz="1100" dirty="0">
                          <a:effectLst/>
                        </a:rPr>
                        <a:t>Deputy</a:t>
                      </a:r>
                      <a:endParaRPr lang="en-GB" sz="1100" dirty="0">
                        <a:effectLst/>
                        <a:latin typeface="Calibri"/>
                        <a:ea typeface="Calibri"/>
                        <a:cs typeface="Times New Roman"/>
                      </a:endParaRPr>
                    </a:p>
                  </a:txBody>
                  <a:tcPr marL="68575" marR="68575" marT="0" marB="0" anchor="ctr">
                    <a:solidFill>
                      <a:srgbClr val="FF9900"/>
                    </a:solidFill>
                  </a:tcPr>
                </a:tc>
              </a:tr>
              <a:tr h="475598">
                <a:tc>
                  <a:txBody>
                    <a:bodyPr/>
                    <a:lstStyle/>
                    <a:p>
                      <a:pPr algn="ctr">
                        <a:spcAft>
                          <a:spcPts val="0"/>
                        </a:spcAft>
                      </a:pPr>
                      <a:r>
                        <a:rPr lang="en-GB" sz="1100" dirty="0" smtClean="0">
                          <a:solidFill>
                            <a:schemeClr val="bg1"/>
                          </a:solidFill>
                          <a:effectLst/>
                          <a:latin typeface="Calibri"/>
                          <a:ea typeface="Calibri"/>
                          <a:cs typeface="Times New Roman"/>
                        </a:rPr>
                        <a:t>5</a:t>
                      </a:r>
                    </a:p>
                  </a:txBody>
                  <a:tcPr marL="68575" marR="68575" marT="0" marB="0" anchor="ctr">
                    <a:solidFill>
                      <a:schemeClr val="accent1"/>
                    </a:solidFill>
                  </a:tcPr>
                </a:tc>
                <a:tc>
                  <a:txBody>
                    <a:bodyPr/>
                    <a:lstStyle/>
                    <a:p>
                      <a:endParaRPr lang="en-GB" dirty="0"/>
                    </a:p>
                  </a:txBody>
                  <a:tcPr marL="68575" marR="68575" marT="0" marB="0" anchor="ctr">
                    <a:solidFill>
                      <a:srgbClr val="CCECFF"/>
                    </a:solidFill>
                  </a:tcPr>
                </a:tc>
                <a:tc>
                  <a:txBody>
                    <a:bodyPr/>
                    <a:lstStyle/>
                    <a:p>
                      <a:pPr>
                        <a:spcAft>
                          <a:spcPts val="0"/>
                        </a:spcAft>
                      </a:pPr>
                      <a:r>
                        <a:rPr lang="en-GB" sz="1100" dirty="0" smtClean="0">
                          <a:effectLst/>
                        </a:rPr>
                        <a:t>Macroeconomic </a:t>
                      </a:r>
                      <a:r>
                        <a:rPr lang="en-GB" sz="1100" dirty="0">
                          <a:effectLst/>
                        </a:rPr>
                        <a:t>Support and </a:t>
                      </a:r>
                      <a:r>
                        <a:rPr lang="en-GB" sz="1100" dirty="0" smtClean="0">
                          <a:effectLst/>
                        </a:rPr>
                        <a:t>Public Financial Management</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EUREP</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err="1" smtClean="0">
                          <a:effectLst/>
                          <a:latin typeface="Calibri"/>
                          <a:ea typeface="Calibri"/>
                          <a:cs typeface="Times New Roman"/>
                        </a:rPr>
                        <a:t>MoFP</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Fiscal and Public Financial Management</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IMF</a:t>
                      </a:r>
                      <a:endParaRPr lang="en-GB" sz="1100" dirty="0">
                        <a:effectLst/>
                        <a:latin typeface="Calibri"/>
                        <a:ea typeface="Calibri"/>
                        <a:cs typeface="Times New Roman"/>
                      </a:endParaRPr>
                    </a:p>
                  </a:txBody>
                  <a:tcPr marL="68575" marR="68575" marT="0" marB="0" anchor="ctr">
                    <a:solidFill>
                      <a:srgbClr val="FF9900"/>
                    </a:solidFill>
                  </a:tcPr>
                </a:tc>
              </a:tr>
              <a:tr h="317065">
                <a:tc>
                  <a:txBody>
                    <a:bodyPr/>
                    <a:lstStyle/>
                    <a:p>
                      <a:pPr algn="ctr">
                        <a:spcAft>
                          <a:spcPts val="0"/>
                        </a:spcAft>
                      </a:pPr>
                      <a:r>
                        <a:rPr lang="en-GB" sz="1100" dirty="0" smtClean="0">
                          <a:effectLst/>
                          <a:latin typeface="Calibri"/>
                          <a:ea typeface="Calibri"/>
                          <a:cs typeface="Times New Roman"/>
                        </a:rPr>
                        <a:t>4 and 5</a:t>
                      </a:r>
                      <a:endParaRPr lang="en-GB" sz="1100" dirty="0">
                        <a:effectLst/>
                        <a:latin typeface="Calibri"/>
                        <a:ea typeface="Calibri"/>
                        <a:cs typeface="Times New Roman"/>
                      </a:endParaRPr>
                    </a:p>
                  </a:txBody>
                  <a:tcPr marL="68575" marR="68575" marT="0" marB="0" anchor="ctr"/>
                </a:tc>
                <a:tc>
                  <a:txBody>
                    <a:bodyPr/>
                    <a:lstStyle/>
                    <a:p>
                      <a:pPr algn="ctr">
                        <a:spcAft>
                          <a:spcPts val="0"/>
                        </a:spcAft>
                      </a:pPr>
                      <a:r>
                        <a:rPr lang="en-GB" sz="1100" dirty="0" smtClean="0">
                          <a:effectLst/>
                          <a:latin typeface="Calibri"/>
                          <a:ea typeface="Calibri"/>
                          <a:cs typeface="Times New Roman"/>
                        </a:rPr>
                        <a:t>I</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Public Administration Reform</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UK</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err="1" smtClean="0">
                          <a:effectLst/>
                          <a:latin typeface="Calibri"/>
                          <a:ea typeface="Calibri"/>
                          <a:cs typeface="Times New Roman"/>
                        </a:rPr>
                        <a:t>MoFP</a:t>
                      </a:r>
                      <a:r>
                        <a:rPr lang="en-GB" sz="1100" dirty="0" smtClean="0">
                          <a:effectLst/>
                          <a:latin typeface="Calibri"/>
                          <a:ea typeface="Calibri"/>
                          <a:cs typeface="Times New Roman"/>
                        </a:rPr>
                        <a:t>/GPC</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 </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 </a:t>
                      </a:r>
                      <a:endParaRPr lang="en-GB" sz="1100" dirty="0">
                        <a:effectLst/>
                        <a:latin typeface="Calibri"/>
                        <a:ea typeface="Calibri"/>
                        <a:cs typeface="Times New Roman"/>
                      </a:endParaRPr>
                    </a:p>
                  </a:txBody>
                  <a:tcPr marL="68575" marR="68575" marT="0" marB="0" anchor="ctr">
                    <a:solidFill>
                      <a:srgbClr val="FF9900"/>
                    </a:solidFill>
                  </a:tcPr>
                </a:tc>
              </a:tr>
              <a:tr h="292034">
                <a:tc>
                  <a:txBody>
                    <a:bodyPr/>
                    <a:lstStyle/>
                    <a:p>
                      <a:pPr algn="ctr">
                        <a:spcAft>
                          <a:spcPts val="0"/>
                        </a:spcAft>
                      </a:pPr>
                      <a:r>
                        <a:rPr lang="en-GB" sz="1100" dirty="0" smtClean="0">
                          <a:effectLst/>
                          <a:latin typeface="+mn-lt"/>
                          <a:ea typeface="Calibri"/>
                          <a:cs typeface="Times New Roman"/>
                        </a:rPr>
                        <a:t>4 and 5</a:t>
                      </a:r>
                    </a:p>
                    <a:p>
                      <a:pPr algn="ctr">
                        <a:spcAft>
                          <a:spcPts val="0"/>
                        </a:spcAft>
                      </a:pPr>
                      <a:endParaRPr lang="en-GB" sz="1100" dirty="0">
                        <a:effectLst/>
                        <a:latin typeface="Calibri"/>
                        <a:ea typeface="Calibri"/>
                        <a:cs typeface="Times New Roman"/>
                      </a:endParaRPr>
                    </a:p>
                  </a:txBody>
                  <a:tcPr marL="68575" marR="68575" marT="0" marB="0" anchor="ctr"/>
                </a:tc>
                <a:tc>
                  <a:txBody>
                    <a:bodyPr/>
                    <a:lstStyle/>
                    <a:p>
                      <a:pPr algn="ctr">
                        <a:spcAft>
                          <a:spcPts val="0"/>
                        </a:spcAft>
                      </a:pPr>
                      <a:r>
                        <a:rPr lang="en-GB" sz="1100" dirty="0" smtClean="0">
                          <a:effectLst/>
                          <a:latin typeface="Calibri"/>
                          <a:ea typeface="Calibri"/>
                          <a:cs typeface="Times New Roman"/>
                        </a:rPr>
                        <a:t>I</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Local </a:t>
                      </a:r>
                      <a:r>
                        <a:rPr lang="en-GB" sz="1100" dirty="0">
                          <a:effectLst/>
                        </a:rPr>
                        <a:t>Government Reform</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DK</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err="1" smtClean="0">
                          <a:effectLst/>
                          <a:latin typeface="Calibri"/>
                          <a:ea typeface="Calibri"/>
                          <a:cs typeface="Times New Roman"/>
                        </a:rPr>
                        <a:t>MoLG</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Local Government</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DK</a:t>
                      </a:r>
                      <a:endParaRPr lang="en-GB" sz="1100" dirty="0">
                        <a:effectLst/>
                        <a:latin typeface="Calibri"/>
                        <a:ea typeface="Calibri"/>
                        <a:cs typeface="Times New Roman"/>
                      </a:endParaRPr>
                    </a:p>
                  </a:txBody>
                  <a:tcPr marL="68575" marR="68575" marT="0" marB="0" anchor="ctr">
                    <a:solidFill>
                      <a:srgbClr val="FF9900"/>
                    </a:solidFill>
                  </a:tcPr>
                </a:tc>
              </a:tr>
              <a:tr h="158808">
                <a:tc>
                  <a:txBody>
                    <a:bodyPr/>
                    <a:lstStyle/>
                    <a:p>
                      <a:pPr algn="ctr">
                        <a:spcAft>
                          <a:spcPts val="0"/>
                        </a:spcAft>
                      </a:pPr>
                      <a:r>
                        <a:rPr lang="en-GB" sz="1100" dirty="0" smtClean="0">
                          <a:effectLst/>
                          <a:latin typeface="Calibri"/>
                          <a:ea typeface="Calibri"/>
                          <a:cs typeface="Times New Roman"/>
                        </a:rPr>
                        <a:t>2, 4 and 7</a:t>
                      </a:r>
                      <a:endParaRPr lang="en-GB" sz="1100" dirty="0">
                        <a:effectLst/>
                        <a:latin typeface="Calibri"/>
                        <a:ea typeface="Calibri"/>
                        <a:cs typeface="Times New Roman"/>
                      </a:endParaRPr>
                    </a:p>
                  </a:txBody>
                  <a:tcPr marL="68575" marR="68575" marT="0" marB="0" anchor="ctr"/>
                </a:tc>
                <a:tc>
                  <a:txBody>
                    <a:bodyPr/>
                    <a:lstStyle/>
                    <a:p>
                      <a:pPr algn="ctr">
                        <a:spcAft>
                          <a:spcPts val="0"/>
                        </a:spcAft>
                      </a:pPr>
                      <a:r>
                        <a:rPr lang="en-GB" sz="1100" dirty="0" smtClean="0">
                          <a:effectLst/>
                          <a:latin typeface="Calibri"/>
                          <a:ea typeface="Calibri"/>
                          <a:cs typeface="Times New Roman"/>
                        </a:rPr>
                        <a:t>II</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Justice</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NL</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err="1" smtClean="0">
                          <a:effectLst/>
                          <a:latin typeface="Calibri"/>
                          <a:ea typeface="Calibri"/>
                          <a:cs typeface="Times New Roman"/>
                        </a:rPr>
                        <a:t>MoJ</a:t>
                      </a:r>
                      <a:r>
                        <a:rPr lang="en-GB" sz="1100" dirty="0" smtClean="0">
                          <a:effectLst/>
                          <a:latin typeface="Calibri"/>
                          <a:ea typeface="Calibri"/>
                          <a:cs typeface="Times New Roman"/>
                        </a:rPr>
                        <a:t>, HJC, ACC</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Justice</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smtClean="0">
                          <a:effectLst/>
                        </a:rPr>
                        <a:t>CA</a:t>
                      </a:r>
                      <a:endParaRPr lang="en-GB" sz="1100" dirty="0">
                        <a:effectLst/>
                        <a:latin typeface="Calibri"/>
                        <a:ea typeface="Calibri"/>
                        <a:cs typeface="Times New Roman"/>
                      </a:endParaRPr>
                    </a:p>
                  </a:txBody>
                  <a:tcPr marL="68575" marR="68575" marT="0" marB="0" anchor="ctr">
                    <a:solidFill>
                      <a:srgbClr val="FF9900"/>
                    </a:solidFill>
                  </a:tcPr>
                </a:tc>
              </a:tr>
              <a:tr h="158808">
                <a:tc>
                  <a:txBody>
                    <a:bodyPr/>
                    <a:lstStyle/>
                    <a:p>
                      <a:pPr algn="ctr">
                        <a:spcAft>
                          <a:spcPts val="0"/>
                        </a:spcAft>
                      </a:pPr>
                      <a:r>
                        <a:rPr lang="en-GB" sz="1100" dirty="0" smtClean="0">
                          <a:effectLst/>
                          <a:latin typeface="Calibri"/>
                          <a:ea typeface="Calibri"/>
                          <a:cs typeface="Times New Roman"/>
                        </a:rPr>
                        <a:t>2,3,4,5,7</a:t>
                      </a:r>
                      <a:r>
                        <a:rPr lang="en-GB" sz="1100" baseline="0" dirty="0" smtClean="0">
                          <a:effectLst/>
                          <a:latin typeface="Calibri"/>
                          <a:ea typeface="Calibri"/>
                          <a:cs typeface="Times New Roman"/>
                        </a:rPr>
                        <a:t> and </a:t>
                      </a:r>
                      <a:r>
                        <a:rPr lang="en-GB" sz="1100" dirty="0" smtClean="0">
                          <a:effectLst/>
                          <a:latin typeface="Calibri"/>
                          <a:ea typeface="Calibri"/>
                          <a:cs typeface="Times New Roman"/>
                        </a:rPr>
                        <a:t>10</a:t>
                      </a:r>
                      <a:endParaRPr lang="en-GB" sz="1100" dirty="0">
                        <a:effectLst/>
                        <a:latin typeface="Calibri"/>
                        <a:ea typeface="Calibri"/>
                        <a:cs typeface="Times New Roman"/>
                      </a:endParaRPr>
                    </a:p>
                  </a:txBody>
                  <a:tcPr marL="68575" marR="68575" marT="0" marB="0" anchor="ctr"/>
                </a:tc>
                <a:tc>
                  <a:txBody>
                    <a:bodyPr/>
                    <a:lstStyle/>
                    <a:p>
                      <a:pPr algn="ctr">
                        <a:spcAft>
                          <a:spcPts val="0"/>
                        </a:spcAft>
                      </a:pPr>
                      <a:r>
                        <a:rPr lang="en-GB" sz="1100" dirty="0" smtClean="0">
                          <a:effectLst/>
                          <a:latin typeface="Calibri"/>
                          <a:ea typeface="Calibri"/>
                          <a:cs typeface="Times New Roman"/>
                        </a:rPr>
                        <a:t>II</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Security</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a:effectLst/>
                        </a:rPr>
                        <a:t>UK</a:t>
                      </a:r>
                      <a:endParaRPr lang="en-GB" sz="110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err="1" smtClean="0">
                          <a:effectLst/>
                          <a:latin typeface="Calibri"/>
                          <a:ea typeface="Calibri"/>
                          <a:cs typeface="Times New Roman"/>
                        </a:rPr>
                        <a:t>MoI</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Security</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UK</a:t>
                      </a:r>
                      <a:endParaRPr lang="en-GB" sz="1100" dirty="0">
                        <a:effectLst/>
                        <a:latin typeface="Calibri"/>
                        <a:ea typeface="Calibri"/>
                        <a:cs typeface="Times New Roman"/>
                      </a:endParaRPr>
                    </a:p>
                  </a:txBody>
                  <a:tcPr marL="68575" marR="68575" marT="0" marB="0" anchor="ctr">
                    <a:solidFill>
                      <a:srgbClr val="FF9900"/>
                    </a:solidFill>
                  </a:tcPr>
                </a:tc>
              </a:tr>
              <a:tr h="158808">
                <a:tc>
                  <a:txBody>
                    <a:bodyPr/>
                    <a:lstStyle/>
                    <a:p>
                      <a:pPr algn="ctr">
                        <a:spcAft>
                          <a:spcPts val="0"/>
                        </a:spcAft>
                      </a:pPr>
                      <a:r>
                        <a:rPr lang="en-GB" sz="1100" dirty="0" smtClean="0">
                          <a:effectLst/>
                          <a:latin typeface="Calibri"/>
                          <a:ea typeface="Calibri"/>
                          <a:cs typeface="Times New Roman"/>
                        </a:rPr>
                        <a:t>8</a:t>
                      </a:r>
                      <a:endParaRPr lang="en-GB" sz="1100" dirty="0">
                        <a:effectLst/>
                        <a:latin typeface="Calibri"/>
                        <a:ea typeface="Calibri"/>
                        <a:cs typeface="Times New Roman"/>
                      </a:endParaRPr>
                    </a:p>
                  </a:txBody>
                  <a:tcPr marL="68575" marR="68575" marT="0" marB="0" anchor="ctr"/>
                </a:tc>
                <a:tc>
                  <a:txBody>
                    <a:bodyPr/>
                    <a:lstStyle/>
                    <a:p>
                      <a:pPr algn="ctr">
                        <a:spcAft>
                          <a:spcPts val="0"/>
                        </a:spcAft>
                      </a:pPr>
                      <a:r>
                        <a:rPr lang="en-GB" sz="1100" dirty="0" smtClean="0">
                          <a:effectLst/>
                          <a:latin typeface="Calibri"/>
                          <a:ea typeface="Calibri"/>
                          <a:cs typeface="Times New Roman"/>
                        </a:rPr>
                        <a:t>III</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Education</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a:effectLst/>
                        </a:rPr>
                        <a:t>FI</a:t>
                      </a:r>
                      <a:endParaRPr lang="en-GB" sz="110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err="1" smtClean="0">
                          <a:effectLst/>
                          <a:latin typeface="Calibri"/>
                          <a:ea typeface="Calibri"/>
                          <a:cs typeface="Times New Roman"/>
                        </a:rPr>
                        <a:t>MoEHE</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Education</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FI</a:t>
                      </a:r>
                      <a:endParaRPr lang="en-GB" sz="1100" dirty="0">
                        <a:effectLst/>
                        <a:latin typeface="Calibri"/>
                        <a:ea typeface="Calibri"/>
                        <a:cs typeface="Times New Roman"/>
                      </a:endParaRPr>
                    </a:p>
                  </a:txBody>
                  <a:tcPr marL="68575" marR="68575" marT="0" marB="0" anchor="ctr">
                    <a:solidFill>
                      <a:srgbClr val="FF9900"/>
                    </a:solidFill>
                  </a:tcPr>
                </a:tc>
              </a:tr>
              <a:tr h="158808">
                <a:tc>
                  <a:txBody>
                    <a:bodyPr/>
                    <a:lstStyle/>
                    <a:p>
                      <a:pPr algn="ctr">
                        <a:spcAft>
                          <a:spcPts val="0"/>
                        </a:spcAft>
                      </a:pPr>
                      <a:r>
                        <a:rPr lang="en-GB" sz="1100" dirty="0" smtClean="0">
                          <a:effectLst/>
                          <a:latin typeface="Calibri"/>
                          <a:ea typeface="Calibri"/>
                          <a:cs typeface="Times New Roman"/>
                        </a:rPr>
                        <a:t>9</a:t>
                      </a:r>
                      <a:endParaRPr lang="en-GB" sz="1100" dirty="0">
                        <a:effectLst/>
                        <a:latin typeface="Calibri"/>
                        <a:ea typeface="Calibri"/>
                        <a:cs typeface="Times New Roman"/>
                      </a:endParaRPr>
                    </a:p>
                  </a:txBody>
                  <a:tcPr marL="68575" marR="68575" marT="0" marB="0" anchor="ctr"/>
                </a:tc>
                <a:tc>
                  <a:txBody>
                    <a:bodyPr/>
                    <a:lstStyle/>
                    <a:p>
                      <a:pPr algn="ctr">
                        <a:spcAft>
                          <a:spcPts val="0"/>
                        </a:spcAft>
                      </a:pPr>
                      <a:r>
                        <a:rPr lang="en-GB" sz="1100" dirty="0" smtClean="0">
                          <a:effectLst/>
                          <a:latin typeface="Calibri"/>
                          <a:ea typeface="Calibri"/>
                          <a:cs typeface="Times New Roman"/>
                        </a:rPr>
                        <a:t>III</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Health</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a:effectLst/>
                        </a:rPr>
                        <a:t>IT</a:t>
                      </a:r>
                      <a:endParaRPr lang="en-GB" sz="110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err="1" smtClean="0">
                          <a:effectLst/>
                          <a:latin typeface="Calibri"/>
                          <a:ea typeface="Calibri"/>
                          <a:cs typeface="Times New Roman"/>
                        </a:rPr>
                        <a:t>MoH</a:t>
                      </a:r>
                      <a:endParaRPr lang="en-GB" sz="1100" dirty="0" smtClean="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Health</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smtClean="0">
                          <a:effectLst/>
                        </a:rPr>
                        <a:t>IT</a:t>
                      </a:r>
                      <a:endParaRPr lang="en-GB" sz="1100" dirty="0">
                        <a:effectLst/>
                        <a:latin typeface="Calibri"/>
                        <a:ea typeface="Calibri"/>
                        <a:cs typeface="Times New Roman"/>
                      </a:endParaRPr>
                    </a:p>
                  </a:txBody>
                  <a:tcPr marL="68575" marR="68575" marT="0" marB="0" anchor="ctr">
                    <a:solidFill>
                      <a:srgbClr val="FF9900"/>
                    </a:solidFill>
                  </a:tcPr>
                </a:tc>
              </a:tr>
              <a:tr h="317065">
                <a:tc>
                  <a:txBody>
                    <a:bodyPr/>
                    <a:lstStyle/>
                    <a:p>
                      <a:pPr algn="ctr">
                        <a:spcAft>
                          <a:spcPts val="0"/>
                        </a:spcAft>
                      </a:pPr>
                      <a:r>
                        <a:rPr lang="en-GB" sz="1100" dirty="0" smtClean="0">
                          <a:effectLst/>
                          <a:latin typeface="Calibri"/>
                          <a:ea typeface="Calibri"/>
                          <a:cs typeface="Times New Roman"/>
                        </a:rPr>
                        <a:t>4 and</a:t>
                      </a:r>
                      <a:r>
                        <a:rPr lang="en-GB" sz="1100" baseline="0" dirty="0" smtClean="0">
                          <a:effectLst/>
                          <a:latin typeface="Calibri"/>
                          <a:ea typeface="Calibri"/>
                          <a:cs typeface="Times New Roman"/>
                        </a:rPr>
                        <a:t> 7</a:t>
                      </a:r>
                      <a:endParaRPr lang="en-GB" sz="1100" dirty="0">
                        <a:effectLst/>
                        <a:latin typeface="Calibri"/>
                        <a:ea typeface="Calibri"/>
                        <a:cs typeface="Times New Roman"/>
                      </a:endParaRPr>
                    </a:p>
                  </a:txBody>
                  <a:tcPr marL="68575" marR="68575" marT="0" marB="0" anchor="ctr">
                    <a:solidFill>
                      <a:schemeClr val="accent1"/>
                    </a:solidFill>
                  </a:tcPr>
                </a:tc>
                <a:tc>
                  <a:txBody>
                    <a:bodyPr/>
                    <a:lstStyle/>
                    <a:p>
                      <a:pPr algn="ctr">
                        <a:spcAft>
                          <a:spcPts val="0"/>
                        </a:spcAft>
                      </a:pPr>
                      <a:r>
                        <a:rPr lang="en-GB" sz="1100" dirty="0" smtClean="0">
                          <a:effectLst/>
                          <a:latin typeface="Calibri"/>
                          <a:ea typeface="Calibri"/>
                          <a:cs typeface="Times New Roman"/>
                        </a:rPr>
                        <a:t>III</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Social </a:t>
                      </a:r>
                      <a:r>
                        <a:rPr lang="en-GB" sz="1100" dirty="0">
                          <a:effectLst/>
                        </a:rPr>
                        <a:t>Protection</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EUREP</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err="1" smtClean="0">
                          <a:effectLst/>
                          <a:latin typeface="Calibri"/>
                          <a:ea typeface="Calibri"/>
                          <a:cs typeface="Times New Roman"/>
                        </a:rPr>
                        <a:t>MoSD</a:t>
                      </a:r>
                      <a:r>
                        <a:rPr lang="en-GB" sz="1100" dirty="0" smtClean="0">
                          <a:effectLst/>
                          <a:latin typeface="Calibri"/>
                          <a:ea typeface="Calibri"/>
                          <a:cs typeface="Times New Roman"/>
                        </a:rPr>
                        <a:t>/</a:t>
                      </a:r>
                      <a:r>
                        <a:rPr lang="en-GB" sz="1100" dirty="0" err="1" smtClean="0">
                          <a:effectLst/>
                          <a:latin typeface="Calibri"/>
                          <a:ea typeface="Calibri"/>
                          <a:cs typeface="Times New Roman"/>
                        </a:rPr>
                        <a:t>MoL</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Social Protection</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EUREP</a:t>
                      </a:r>
                      <a:endParaRPr lang="en-GB" sz="1100" dirty="0">
                        <a:effectLst/>
                        <a:latin typeface="Calibri"/>
                        <a:ea typeface="Calibri"/>
                        <a:cs typeface="Times New Roman"/>
                      </a:endParaRPr>
                    </a:p>
                  </a:txBody>
                  <a:tcPr marL="68575" marR="68575" marT="0" marB="0" anchor="ctr">
                    <a:solidFill>
                      <a:srgbClr val="FF9900"/>
                    </a:solidFill>
                  </a:tcPr>
                </a:tc>
              </a:tr>
              <a:tr h="317065">
                <a:tc>
                  <a:txBody>
                    <a:bodyPr/>
                    <a:lstStyle/>
                    <a:p>
                      <a:pPr algn="ctr">
                        <a:spcAft>
                          <a:spcPts val="0"/>
                        </a:spcAft>
                      </a:pPr>
                      <a:r>
                        <a:rPr lang="en-GB" sz="1100" dirty="0" smtClean="0">
                          <a:effectLst/>
                          <a:latin typeface="Calibri"/>
                          <a:ea typeface="Calibri"/>
                          <a:cs typeface="Times New Roman"/>
                        </a:rPr>
                        <a:t>10</a:t>
                      </a:r>
                      <a:endParaRPr lang="en-GB" sz="1100" dirty="0">
                        <a:effectLst/>
                        <a:latin typeface="Calibri"/>
                        <a:ea typeface="Calibri"/>
                        <a:cs typeface="Times New Roman"/>
                      </a:endParaRPr>
                    </a:p>
                  </a:txBody>
                  <a:tcPr marL="68575" marR="68575" marT="0" marB="0" anchor="ctr"/>
                </a:tc>
                <a:tc>
                  <a:txBody>
                    <a:bodyPr/>
                    <a:lstStyle/>
                    <a:p>
                      <a:pPr algn="ctr">
                        <a:spcAft>
                          <a:spcPts val="0"/>
                        </a:spcAft>
                      </a:pPr>
                      <a:r>
                        <a:rPr lang="en-GB" sz="1100" dirty="0" smtClean="0">
                          <a:effectLst/>
                          <a:latin typeface="Calibri"/>
                          <a:ea typeface="Calibri"/>
                          <a:cs typeface="Times New Roman"/>
                        </a:rPr>
                        <a:t>IV</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Water</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NL</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smtClean="0">
                          <a:effectLst/>
                          <a:latin typeface="Calibri"/>
                          <a:ea typeface="Calibri"/>
                          <a:cs typeface="Times New Roman"/>
                        </a:rPr>
                        <a:t>PWA</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Water and Sanitation</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NL</a:t>
                      </a:r>
                      <a:endParaRPr lang="en-GB" sz="1100" dirty="0">
                        <a:effectLst/>
                        <a:latin typeface="Calibri"/>
                        <a:ea typeface="Calibri"/>
                        <a:cs typeface="Times New Roman"/>
                      </a:endParaRPr>
                    </a:p>
                  </a:txBody>
                  <a:tcPr marL="68575" marR="68575" marT="0" marB="0" anchor="ctr">
                    <a:solidFill>
                      <a:srgbClr val="FF9900"/>
                    </a:solidFill>
                  </a:tcPr>
                </a:tc>
              </a:tr>
              <a:tr h="158808">
                <a:tc>
                  <a:txBody>
                    <a:bodyPr/>
                    <a:lstStyle/>
                    <a:p>
                      <a:pPr algn="ctr">
                        <a:spcAft>
                          <a:spcPts val="0"/>
                        </a:spcAft>
                      </a:pPr>
                      <a:r>
                        <a:rPr lang="en-GB" sz="1100" dirty="0" smtClean="0">
                          <a:effectLst/>
                          <a:latin typeface="Calibri"/>
                          <a:ea typeface="Calibri"/>
                          <a:cs typeface="Times New Roman"/>
                        </a:rPr>
                        <a:t>10</a:t>
                      </a:r>
                      <a:endParaRPr lang="en-GB" sz="1100" dirty="0">
                        <a:effectLst/>
                        <a:latin typeface="Calibri"/>
                        <a:ea typeface="Calibri"/>
                        <a:cs typeface="Times New Roman"/>
                      </a:endParaRPr>
                    </a:p>
                  </a:txBody>
                  <a:tcPr marL="68575" marR="68575" marT="0" marB="0" anchor="ctr"/>
                </a:tc>
                <a:tc>
                  <a:txBody>
                    <a:bodyPr/>
                    <a:lstStyle/>
                    <a:p>
                      <a:pPr algn="ctr">
                        <a:spcAft>
                          <a:spcPts val="0"/>
                        </a:spcAft>
                      </a:pPr>
                      <a:r>
                        <a:rPr lang="en-GB" sz="1100" dirty="0" smtClean="0">
                          <a:effectLst/>
                          <a:latin typeface="Calibri"/>
                          <a:ea typeface="Calibri"/>
                          <a:cs typeface="Times New Roman"/>
                        </a:rPr>
                        <a:t>IV</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Energy</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FR</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smtClean="0">
                          <a:effectLst/>
                          <a:latin typeface="Calibri"/>
                          <a:ea typeface="Calibri"/>
                          <a:cs typeface="Times New Roman"/>
                        </a:rPr>
                        <a:t>PENRA</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Energy</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NO</a:t>
                      </a:r>
                      <a:endParaRPr lang="en-GB" sz="1100" dirty="0">
                        <a:effectLst/>
                        <a:latin typeface="Calibri"/>
                        <a:ea typeface="Calibri"/>
                        <a:cs typeface="Times New Roman"/>
                      </a:endParaRPr>
                    </a:p>
                  </a:txBody>
                  <a:tcPr marL="68575" marR="68575" marT="0" marB="0" anchor="ctr">
                    <a:solidFill>
                      <a:srgbClr val="FF9900"/>
                    </a:solidFill>
                  </a:tcPr>
                </a:tc>
              </a:tr>
              <a:tr h="317065">
                <a:tc>
                  <a:txBody>
                    <a:bodyPr/>
                    <a:lstStyle/>
                    <a:p>
                      <a:pPr algn="ctr">
                        <a:spcAft>
                          <a:spcPts val="0"/>
                        </a:spcAft>
                      </a:pPr>
                      <a:r>
                        <a:rPr lang="en-GB" sz="1100" dirty="0" smtClean="0">
                          <a:effectLst/>
                          <a:latin typeface="Calibri"/>
                          <a:ea typeface="Calibri"/>
                          <a:cs typeface="Times New Roman"/>
                        </a:rPr>
                        <a:t>6</a:t>
                      </a:r>
                      <a:endParaRPr lang="en-GB" sz="1100" dirty="0">
                        <a:effectLst/>
                        <a:latin typeface="Calibri"/>
                        <a:ea typeface="Calibri"/>
                        <a:cs typeface="Times New Roman"/>
                      </a:endParaRPr>
                    </a:p>
                  </a:txBody>
                  <a:tcPr marL="68575" marR="68575" marT="0" marB="0" anchor="ctr">
                    <a:solidFill>
                      <a:schemeClr val="accent1"/>
                    </a:solidFill>
                  </a:tcPr>
                </a:tc>
                <a:tc>
                  <a:txBody>
                    <a:bodyPr/>
                    <a:lstStyle/>
                    <a:p>
                      <a:pPr algn="ctr">
                        <a:spcAft>
                          <a:spcPts val="0"/>
                        </a:spcAft>
                      </a:pPr>
                      <a:r>
                        <a:rPr lang="en-GB" sz="1100" dirty="0" smtClean="0">
                          <a:effectLst/>
                          <a:latin typeface="Calibri"/>
                          <a:ea typeface="Calibri"/>
                          <a:cs typeface="Times New Roman"/>
                        </a:rPr>
                        <a:t>V</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Private Sector Development</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EUREP</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err="1" smtClean="0">
                          <a:effectLst/>
                          <a:latin typeface="Calibri"/>
                          <a:ea typeface="Calibri"/>
                          <a:cs typeface="Times New Roman"/>
                        </a:rPr>
                        <a:t>MoNE</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Private Sector and Trade</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WB</a:t>
                      </a:r>
                      <a:endParaRPr lang="en-GB" sz="1100" dirty="0">
                        <a:effectLst/>
                        <a:latin typeface="Calibri"/>
                        <a:ea typeface="Calibri"/>
                        <a:cs typeface="Times New Roman"/>
                      </a:endParaRPr>
                    </a:p>
                  </a:txBody>
                  <a:tcPr marL="68575" marR="68575" marT="0" marB="0" anchor="ctr">
                    <a:solidFill>
                      <a:srgbClr val="FF9900"/>
                    </a:solidFill>
                  </a:tcPr>
                </a:tc>
              </a:tr>
              <a:tr h="158808">
                <a:tc>
                  <a:txBody>
                    <a:bodyPr/>
                    <a:lstStyle/>
                    <a:p>
                      <a:pPr algn="ctr">
                        <a:spcAft>
                          <a:spcPts val="0"/>
                        </a:spcAft>
                      </a:pPr>
                      <a:r>
                        <a:rPr lang="en-GB" sz="1100" dirty="0" smtClean="0">
                          <a:effectLst/>
                          <a:latin typeface="Calibri"/>
                          <a:ea typeface="Calibri"/>
                          <a:cs typeface="Times New Roman"/>
                        </a:rPr>
                        <a:t>10</a:t>
                      </a:r>
                      <a:endParaRPr lang="en-GB" sz="1100" dirty="0">
                        <a:effectLst/>
                        <a:latin typeface="Calibri"/>
                        <a:ea typeface="Calibri"/>
                        <a:cs typeface="Times New Roman"/>
                      </a:endParaRPr>
                    </a:p>
                  </a:txBody>
                  <a:tcPr marL="68575" marR="68575" marT="0" marB="0" anchor="ctr"/>
                </a:tc>
                <a:tc>
                  <a:txBody>
                    <a:bodyPr/>
                    <a:lstStyle/>
                    <a:p>
                      <a:pPr algn="ctr">
                        <a:spcAft>
                          <a:spcPts val="0"/>
                        </a:spcAft>
                      </a:pPr>
                      <a:r>
                        <a:rPr lang="en-GB" sz="1100" dirty="0" smtClean="0">
                          <a:effectLst/>
                          <a:latin typeface="Calibri"/>
                          <a:ea typeface="Calibri"/>
                          <a:cs typeface="Times New Roman"/>
                        </a:rPr>
                        <a:t>V</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Agriculture</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a:effectLst/>
                        </a:rPr>
                        <a:t>ES</a:t>
                      </a:r>
                      <a:endParaRPr lang="en-GB" sz="110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err="1" smtClean="0">
                          <a:effectLst/>
                          <a:latin typeface="Calibri"/>
                          <a:ea typeface="Calibri"/>
                          <a:cs typeface="Times New Roman"/>
                        </a:rPr>
                        <a:t>MoA</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Agriculture</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ES</a:t>
                      </a:r>
                      <a:endParaRPr lang="en-GB" sz="1100" dirty="0">
                        <a:effectLst/>
                        <a:latin typeface="Calibri"/>
                        <a:ea typeface="Calibri"/>
                        <a:cs typeface="Times New Roman"/>
                      </a:endParaRPr>
                    </a:p>
                  </a:txBody>
                  <a:tcPr marL="68575" marR="68575" marT="0" marB="0" anchor="ctr">
                    <a:solidFill>
                      <a:srgbClr val="FF9900"/>
                    </a:solidFill>
                  </a:tcPr>
                </a:tc>
              </a:tr>
              <a:tr h="158808">
                <a:tc>
                  <a:txBody>
                    <a:bodyPr/>
                    <a:lstStyle/>
                    <a:p>
                      <a:pPr algn="ctr">
                        <a:spcAft>
                          <a:spcPts val="0"/>
                        </a:spcAft>
                      </a:pPr>
                      <a:r>
                        <a:rPr lang="en-GB" sz="1100" dirty="0" smtClean="0">
                          <a:effectLst/>
                          <a:latin typeface="Calibri"/>
                          <a:ea typeface="Calibri"/>
                          <a:cs typeface="Times New Roman"/>
                        </a:rPr>
                        <a:t>6</a:t>
                      </a:r>
                      <a:endParaRPr lang="en-GB" sz="1100" dirty="0">
                        <a:effectLst/>
                        <a:latin typeface="Calibri"/>
                        <a:ea typeface="Calibri"/>
                        <a:cs typeface="Times New Roman"/>
                      </a:endParaRPr>
                    </a:p>
                  </a:txBody>
                  <a:tcPr marL="68575" marR="68575" marT="0" marB="0" anchor="ctr"/>
                </a:tc>
                <a:tc>
                  <a:txBody>
                    <a:bodyPr/>
                    <a:lstStyle/>
                    <a:p>
                      <a:pPr algn="ctr">
                        <a:spcAft>
                          <a:spcPts val="0"/>
                        </a:spcAft>
                      </a:pPr>
                      <a:r>
                        <a:rPr lang="en-GB" sz="1100" dirty="0" smtClean="0">
                          <a:effectLst/>
                          <a:latin typeface="Calibri"/>
                          <a:ea typeface="Calibri"/>
                          <a:cs typeface="Times New Roman"/>
                        </a:rPr>
                        <a:t>V</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Labour</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a:effectLst/>
                        </a:rPr>
                        <a:t>BE</a:t>
                      </a:r>
                      <a:endParaRPr lang="en-GB" sz="110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err="1" smtClean="0">
                          <a:effectLst/>
                          <a:latin typeface="Calibri"/>
                          <a:ea typeface="Calibri"/>
                          <a:cs typeface="Times New Roman"/>
                        </a:rPr>
                        <a:t>MoL</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Labour (incl. TVET)</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DE</a:t>
                      </a:r>
                      <a:endParaRPr lang="en-GB" sz="1100" dirty="0">
                        <a:effectLst/>
                        <a:latin typeface="Calibri"/>
                        <a:ea typeface="Calibri"/>
                        <a:cs typeface="Times New Roman"/>
                      </a:endParaRPr>
                    </a:p>
                  </a:txBody>
                  <a:tcPr marL="68575" marR="68575" marT="0" marB="0" anchor="ctr">
                    <a:solidFill>
                      <a:srgbClr val="FF9900"/>
                    </a:solidFill>
                  </a:tcPr>
                </a:tc>
              </a:tr>
              <a:tr h="317065">
                <a:tc>
                  <a:txBody>
                    <a:bodyPr/>
                    <a:lstStyle/>
                    <a:p>
                      <a:pPr algn="ctr">
                        <a:spcAft>
                          <a:spcPts val="0"/>
                        </a:spcAft>
                      </a:pPr>
                      <a:r>
                        <a:rPr lang="en-GB" sz="1100" dirty="0" smtClean="0">
                          <a:effectLst/>
                          <a:latin typeface="Calibri"/>
                          <a:ea typeface="Calibri"/>
                          <a:cs typeface="Times New Roman"/>
                        </a:rPr>
                        <a:t>2,5,7</a:t>
                      </a:r>
                      <a:endParaRPr lang="en-GB" sz="1100" dirty="0">
                        <a:effectLst/>
                        <a:latin typeface="Calibri"/>
                        <a:ea typeface="Calibri"/>
                        <a:cs typeface="Times New Roman"/>
                      </a:endParaRPr>
                    </a:p>
                  </a:txBody>
                  <a:tcPr marL="68575" marR="68575" marT="0" marB="0" anchor="b"/>
                </a:tc>
                <a:tc rowSpan="3">
                  <a:txBody>
                    <a:bodyPr/>
                    <a:lstStyle/>
                    <a:p>
                      <a:pPr algn="ctr">
                        <a:spcAft>
                          <a:spcPts val="0"/>
                        </a:spcAft>
                      </a:pPr>
                      <a:r>
                        <a:rPr lang="en-GB" sz="1100" dirty="0" smtClean="0">
                          <a:effectLst/>
                          <a:latin typeface="Calibri"/>
                          <a:ea typeface="Calibri"/>
                          <a:cs typeface="Times New Roman"/>
                        </a:rPr>
                        <a:t>Cross-cutting</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a:effectLst/>
                        </a:rPr>
                        <a:t>Environment</a:t>
                      </a:r>
                      <a:endParaRPr lang="en-GB" sz="1100" dirty="0">
                        <a:effectLst/>
                        <a:latin typeface="Calibri"/>
                        <a:ea typeface="Calibri"/>
                        <a:cs typeface="Times New Roman"/>
                      </a:endParaRPr>
                    </a:p>
                  </a:txBody>
                  <a:tcPr marL="68575" marR="68575" marT="0" marB="0" anchor="b">
                    <a:solidFill>
                      <a:srgbClr val="CCECFF"/>
                    </a:solidFill>
                  </a:tcPr>
                </a:tc>
                <a:tc>
                  <a:txBody>
                    <a:bodyPr/>
                    <a:lstStyle/>
                    <a:p>
                      <a:pPr>
                        <a:spcAft>
                          <a:spcPts val="0"/>
                        </a:spcAft>
                      </a:pPr>
                      <a:r>
                        <a:rPr lang="en-GB" sz="1100" dirty="0">
                          <a:effectLst/>
                        </a:rPr>
                        <a:t>SE</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lgn="ctr">
                        <a:spcAft>
                          <a:spcPts val="0"/>
                        </a:spcAft>
                      </a:pPr>
                      <a:r>
                        <a:rPr lang="en-GB" sz="1100" dirty="0" smtClean="0">
                          <a:effectLst/>
                          <a:latin typeface="Calibri"/>
                          <a:ea typeface="Calibri"/>
                          <a:cs typeface="Times New Roman"/>
                        </a:rPr>
                        <a:t>EQA</a:t>
                      </a:r>
                      <a:endParaRPr lang="en-GB" sz="1100" dirty="0">
                        <a:effectLst/>
                        <a:latin typeface="Calibri"/>
                        <a:ea typeface="Calibri"/>
                        <a:cs typeface="Times New Roman"/>
                      </a:endParaRPr>
                    </a:p>
                  </a:txBody>
                  <a:tcPr marL="68575" marR="68575" marT="0" marB="0" anchor="ctr">
                    <a:solidFill>
                      <a:srgbClr val="CCECFF"/>
                    </a:solidFill>
                  </a:tcPr>
                </a:tc>
                <a:tc>
                  <a:txBody>
                    <a:bodyPr/>
                    <a:lstStyle/>
                    <a:p>
                      <a:pPr>
                        <a:spcAft>
                          <a:spcPts val="0"/>
                        </a:spcAft>
                      </a:pPr>
                      <a:r>
                        <a:rPr lang="en-GB" sz="1100" dirty="0" smtClean="0">
                          <a:effectLst/>
                        </a:rPr>
                        <a:t>Environment</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SE</a:t>
                      </a:r>
                      <a:endParaRPr lang="en-GB" sz="1100" dirty="0">
                        <a:effectLst/>
                        <a:latin typeface="Calibri"/>
                        <a:ea typeface="Calibri"/>
                        <a:cs typeface="Times New Roman"/>
                      </a:endParaRPr>
                    </a:p>
                  </a:txBody>
                  <a:tcPr marL="68575" marR="68575" marT="0" marB="0" anchor="ctr">
                    <a:solidFill>
                      <a:srgbClr val="FF9900"/>
                    </a:solidFill>
                  </a:tcPr>
                </a:tc>
              </a:tr>
              <a:tr h="158808">
                <a:tc>
                  <a:txBody>
                    <a:bodyPr/>
                    <a:lstStyle/>
                    <a:p>
                      <a:pPr algn="ctr">
                        <a:spcAft>
                          <a:spcPts val="0"/>
                        </a:spcAft>
                      </a:pPr>
                      <a:endParaRPr lang="en-GB" sz="1100" dirty="0">
                        <a:effectLst/>
                        <a:latin typeface="Calibri"/>
                        <a:ea typeface="Calibri"/>
                        <a:cs typeface="Times New Roman"/>
                      </a:endParaRPr>
                    </a:p>
                  </a:txBody>
                  <a:tcPr marL="68575" marR="68575" marT="0" marB="0" anchor="b"/>
                </a:tc>
                <a:tc vMerge="1">
                  <a:txBody>
                    <a:bodyPr/>
                    <a:lstStyle/>
                    <a:p>
                      <a:pPr algn="ctr">
                        <a:spcAft>
                          <a:spcPts val="0"/>
                        </a:spcAft>
                      </a:pPr>
                      <a:endParaRPr lang="en-GB" sz="1100" dirty="0">
                        <a:effectLst/>
                        <a:latin typeface="Calibri"/>
                        <a:ea typeface="Calibri"/>
                        <a:cs typeface="Times New Roman"/>
                      </a:endParaRPr>
                    </a:p>
                  </a:txBody>
                  <a:tcPr marL="68575" marR="68575" marT="0" marB="0" anchor="b">
                    <a:solidFill>
                      <a:srgbClr val="CCECFF"/>
                    </a:solidFill>
                  </a:tcPr>
                </a:tc>
                <a:tc>
                  <a:txBody>
                    <a:bodyPr/>
                    <a:lstStyle/>
                    <a:p>
                      <a:pPr>
                        <a:spcAft>
                          <a:spcPts val="0"/>
                        </a:spcAft>
                      </a:pPr>
                      <a:r>
                        <a:rPr lang="en-GB" sz="1100" dirty="0">
                          <a:effectLst/>
                        </a:rPr>
                        <a:t>Gender</a:t>
                      </a:r>
                      <a:endParaRPr lang="en-GB" sz="1100" dirty="0">
                        <a:effectLst/>
                        <a:latin typeface="Calibri"/>
                        <a:ea typeface="Calibri"/>
                        <a:cs typeface="Times New Roman"/>
                      </a:endParaRPr>
                    </a:p>
                  </a:txBody>
                  <a:tcPr marL="68575" marR="68575" marT="0" marB="0" anchor="b">
                    <a:solidFill>
                      <a:srgbClr val="CCECFF"/>
                    </a:solidFill>
                  </a:tcPr>
                </a:tc>
                <a:tc>
                  <a:txBody>
                    <a:bodyPr/>
                    <a:lstStyle/>
                    <a:p>
                      <a:pPr>
                        <a:spcAft>
                          <a:spcPts val="0"/>
                        </a:spcAft>
                      </a:pPr>
                      <a:r>
                        <a:rPr lang="en-GB" sz="1100">
                          <a:effectLst/>
                        </a:rPr>
                        <a:t>IT</a:t>
                      </a:r>
                      <a:endParaRPr lang="en-GB" sz="1100">
                        <a:effectLst/>
                        <a:latin typeface="Calibri"/>
                        <a:ea typeface="Calibri"/>
                        <a:cs typeface="Times New Roman"/>
                      </a:endParaRPr>
                    </a:p>
                  </a:txBody>
                  <a:tcPr marL="68575" marR="68575" marT="0" marB="0" anchor="b">
                    <a:solidFill>
                      <a:srgbClr val="CCECFF"/>
                    </a:solidFill>
                  </a:tcPr>
                </a:tc>
                <a:tc>
                  <a:txBody>
                    <a:bodyPr/>
                    <a:lstStyle/>
                    <a:p>
                      <a:pPr algn="ctr">
                        <a:spcAft>
                          <a:spcPts val="0"/>
                        </a:spcAft>
                      </a:pPr>
                      <a:r>
                        <a:rPr lang="en-GB" sz="1100" dirty="0" err="1" smtClean="0">
                          <a:effectLst/>
                          <a:latin typeface="Calibri"/>
                          <a:ea typeface="Calibri"/>
                          <a:cs typeface="Times New Roman"/>
                        </a:rPr>
                        <a:t>MoWA</a:t>
                      </a:r>
                      <a:endParaRPr lang="en-GB" sz="1100" dirty="0">
                        <a:effectLst/>
                        <a:latin typeface="Calibri"/>
                        <a:ea typeface="Calibri"/>
                        <a:cs typeface="Times New Roman"/>
                      </a:endParaRPr>
                    </a:p>
                  </a:txBody>
                  <a:tcPr marL="68575" marR="68575" marT="0" marB="0" anchor="b">
                    <a:solidFill>
                      <a:srgbClr val="CCECFF"/>
                    </a:solidFill>
                  </a:tcPr>
                </a:tc>
                <a:tc>
                  <a:txBody>
                    <a:bodyPr/>
                    <a:lstStyle/>
                    <a:p>
                      <a:pPr>
                        <a:spcAft>
                          <a:spcPts val="0"/>
                        </a:spcAft>
                      </a:pPr>
                      <a:r>
                        <a:rPr lang="en-GB" sz="1100" dirty="0">
                          <a:effectLst/>
                        </a:rPr>
                        <a:t> </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 </a:t>
                      </a:r>
                      <a:endParaRPr lang="en-GB" sz="1100" dirty="0">
                        <a:effectLst/>
                        <a:latin typeface="Calibri"/>
                        <a:ea typeface="Calibri"/>
                        <a:cs typeface="Times New Roman"/>
                      </a:endParaRPr>
                    </a:p>
                  </a:txBody>
                  <a:tcPr marL="68575" marR="68575" marT="0" marB="0" anchor="ctr">
                    <a:solidFill>
                      <a:srgbClr val="FF9900"/>
                    </a:solidFill>
                  </a:tcPr>
                </a:tc>
              </a:tr>
              <a:tr h="158808">
                <a:tc>
                  <a:txBody>
                    <a:bodyPr/>
                    <a:lstStyle/>
                    <a:p>
                      <a:pPr algn="ctr">
                        <a:spcAft>
                          <a:spcPts val="0"/>
                        </a:spcAft>
                      </a:pPr>
                      <a:r>
                        <a:rPr lang="en-GB" sz="1100" dirty="0" smtClean="0">
                          <a:effectLst/>
                          <a:latin typeface="Calibri"/>
                          <a:ea typeface="Calibri"/>
                          <a:cs typeface="Times New Roman"/>
                        </a:rPr>
                        <a:t>7, 9</a:t>
                      </a:r>
                      <a:endParaRPr lang="en-GB" sz="1100" dirty="0">
                        <a:effectLst/>
                        <a:latin typeface="Calibri"/>
                        <a:ea typeface="Calibri"/>
                        <a:cs typeface="Times New Roman"/>
                      </a:endParaRPr>
                    </a:p>
                  </a:txBody>
                  <a:tcPr marL="68575" marR="68575" marT="0" marB="0" anchor="b"/>
                </a:tc>
                <a:tc vMerge="1">
                  <a:txBody>
                    <a:bodyPr/>
                    <a:lstStyle/>
                    <a:p>
                      <a:pPr algn="ctr">
                        <a:spcAft>
                          <a:spcPts val="0"/>
                        </a:spcAft>
                      </a:pPr>
                      <a:endParaRPr lang="en-GB" sz="1100" dirty="0">
                        <a:effectLst/>
                        <a:latin typeface="Calibri"/>
                        <a:ea typeface="Calibri"/>
                        <a:cs typeface="Times New Roman"/>
                      </a:endParaRPr>
                    </a:p>
                  </a:txBody>
                  <a:tcPr marL="68575" marR="68575" marT="0" marB="0" anchor="b">
                    <a:solidFill>
                      <a:srgbClr val="CCECFF"/>
                    </a:solidFill>
                  </a:tcPr>
                </a:tc>
                <a:tc>
                  <a:txBody>
                    <a:bodyPr/>
                    <a:lstStyle/>
                    <a:p>
                      <a:pPr>
                        <a:spcAft>
                          <a:spcPts val="0"/>
                        </a:spcAft>
                      </a:pPr>
                      <a:r>
                        <a:rPr lang="en-GB" sz="1100">
                          <a:effectLst/>
                        </a:rPr>
                        <a:t>Youth</a:t>
                      </a:r>
                      <a:endParaRPr lang="en-GB" sz="1100">
                        <a:effectLst/>
                        <a:latin typeface="Calibri"/>
                        <a:ea typeface="Calibri"/>
                        <a:cs typeface="Times New Roman"/>
                      </a:endParaRPr>
                    </a:p>
                  </a:txBody>
                  <a:tcPr marL="68575" marR="68575" marT="0" marB="0" anchor="b">
                    <a:solidFill>
                      <a:srgbClr val="CCECFF"/>
                    </a:solidFill>
                  </a:tcPr>
                </a:tc>
                <a:tc>
                  <a:txBody>
                    <a:bodyPr/>
                    <a:lstStyle/>
                    <a:p>
                      <a:pPr>
                        <a:spcAft>
                          <a:spcPts val="0"/>
                        </a:spcAft>
                      </a:pPr>
                      <a:r>
                        <a:rPr lang="en-GB" sz="1100">
                          <a:effectLst/>
                        </a:rPr>
                        <a:t>DK</a:t>
                      </a:r>
                      <a:endParaRPr lang="en-GB" sz="1100">
                        <a:effectLst/>
                        <a:latin typeface="Calibri"/>
                        <a:ea typeface="Calibri"/>
                        <a:cs typeface="Times New Roman"/>
                      </a:endParaRPr>
                    </a:p>
                  </a:txBody>
                  <a:tcPr marL="68575" marR="68575" marT="0" marB="0" anchor="b">
                    <a:solidFill>
                      <a:srgbClr val="CCECFF"/>
                    </a:solidFill>
                  </a:tcPr>
                </a:tc>
                <a:tc>
                  <a:txBody>
                    <a:bodyPr/>
                    <a:lstStyle/>
                    <a:p>
                      <a:pPr algn="ctr">
                        <a:spcAft>
                          <a:spcPts val="0"/>
                        </a:spcAft>
                      </a:pPr>
                      <a:r>
                        <a:rPr lang="en-GB" sz="1100" dirty="0" smtClean="0">
                          <a:effectLst/>
                          <a:latin typeface="Calibri"/>
                          <a:ea typeface="Calibri"/>
                          <a:cs typeface="Times New Roman"/>
                        </a:rPr>
                        <a:t>HCYS</a:t>
                      </a:r>
                      <a:endParaRPr lang="en-GB" sz="1100" dirty="0">
                        <a:effectLst/>
                        <a:latin typeface="Calibri"/>
                        <a:ea typeface="Calibri"/>
                        <a:cs typeface="Times New Roman"/>
                      </a:endParaRPr>
                    </a:p>
                  </a:txBody>
                  <a:tcPr marL="68575" marR="68575" marT="0" marB="0" anchor="b">
                    <a:solidFill>
                      <a:srgbClr val="CCECFF"/>
                    </a:solidFill>
                  </a:tcPr>
                </a:tc>
                <a:tc>
                  <a:txBody>
                    <a:bodyPr/>
                    <a:lstStyle/>
                    <a:p>
                      <a:pPr>
                        <a:spcAft>
                          <a:spcPts val="0"/>
                        </a:spcAft>
                      </a:pPr>
                      <a:r>
                        <a:rPr lang="en-GB" sz="1100" dirty="0">
                          <a:effectLst/>
                        </a:rPr>
                        <a:t> </a:t>
                      </a:r>
                      <a:endParaRPr lang="en-GB" sz="1100" dirty="0">
                        <a:effectLst/>
                        <a:latin typeface="Calibri"/>
                        <a:ea typeface="Calibri"/>
                        <a:cs typeface="Times New Roman"/>
                      </a:endParaRPr>
                    </a:p>
                  </a:txBody>
                  <a:tcPr marL="68575" marR="68575" marT="0" marB="0" anchor="ctr">
                    <a:solidFill>
                      <a:srgbClr val="FF9900"/>
                    </a:solidFill>
                  </a:tcPr>
                </a:tc>
                <a:tc>
                  <a:txBody>
                    <a:bodyPr/>
                    <a:lstStyle/>
                    <a:p>
                      <a:pPr>
                        <a:spcAft>
                          <a:spcPts val="0"/>
                        </a:spcAft>
                      </a:pPr>
                      <a:r>
                        <a:rPr lang="en-GB" sz="1100" dirty="0">
                          <a:effectLst/>
                        </a:rPr>
                        <a:t> </a:t>
                      </a:r>
                      <a:endParaRPr lang="en-GB" sz="1100" dirty="0">
                        <a:effectLst/>
                        <a:latin typeface="Calibri"/>
                        <a:ea typeface="Calibri"/>
                        <a:cs typeface="Times New Roman"/>
                      </a:endParaRPr>
                    </a:p>
                  </a:txBody>
                  <a:tcPr marL="68575" marR="68575" marT="0" marB="0" anchor="ctr">
                    <a:solidFill>
                      <a:srgbClr val="FF9900"/>
                    </a:solidFill>
                  </a:tcPr>
                </a:tc>
              </a:tr>
            </a:tbl>
          </a:graphicData>
        </a:graphic>
      </p:graphicFrame>
    </p:spTree>
    <p:extLst>
      <p:ext uri="{BB962C8B-B14F-4D97-AF65-F5344CB8AC3E}">
        <p14:creationId xmlns:p14="http://schemas.microsoft.com/office/powerpoint/2010/main" val="3888380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6"/>
            <a:ext cx="7772400" cy="1080120"/>
          </a:xfrm>
        </p:spPr>
        <p:txBody>
          <a:bodyPr>
            <a:normAutofit/>
          </a:bodyPr>
          <a:lstStyle/>
          <a:p>
            <a:r>
              <a:rPr lang="en-GB" sz="3200" b="1" dirty="0"/>
              <a:t>S</a:t>
            </a:r>
            <a:r>
              <a:rPr lang="en-GB" sz="3200" b="1" dirty="0" smtClean="0"/>
              <a:t>ector intervention logic and matrix</a:t>
            </a:r>
            <a:endParaRPr lang="en-GB" sz="3200" b="1" dirty="0"/>
          </a:p>
        </p:txBody>
      </p:sp>
      <p:sp>
        <p:nvSpPr>
          <p:cNvPr id="4" name="Rectangle 3"/>
          <p:cNvSpPr/>
          <p:nvPr/>
        </p:nvSpPr>
        <p:spPr>
          <a:xfrm>
            <a:off x="0" y="666936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825" y="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683569" y="1556792"/>
            <a:ext cx="7640860" cy="5555880"/>
          </a:xfrm>
          <a:prstGeom prst="rect">
            <a:avLst/>
          </a:prstGeom>
        </p:spPr>
        <p:txBody>
          <a:bodyPr wrap="square">
            <a:spAutoFit/>
          </a:bodyPr>
          <a:lstStyle/>
          <a:p>
            <a:pPr>
              <a:lnSpc>
                <a:spcPct val="115000"/>
              </a:lnSpc>
              <a:spcAft>
                <a:spcPts val="1000"/>
              </a:spcAft>
            </a:pPr>
            <a:r>
              <a:rPr lang="en-GB" sz="2000" dirty="0" smtClean="0">
                <a:latin typeface="Times New Roman"/>
                <a:ea typeface="Calibri"/>
                <a:cs typeface="Times New Roman"/>
              </a:rPr>
              <a:t>- </a:t>
            </a:r>
            <a:r>
              <a:rPr lang="en-GB" sz="2000" dirty="0" smtClean="0">
                <a:latin typeface="+mj-lt"/>
                <a:ea typeface="Calibri"/>
                <a:cs typeface="Times New Roman"/>
              </a:rPr>
              <a:t>For each sector, preparation of an </a:t>
            </a:r>
            <a:r>
              <a:rPr lang="en-GB" sz="2000" b="1" dirty="0" smtClean="0">
                <a:latin typeface="+mj-lt"/>
                <a:ea typeface="Calibri"/>
                <a:cs typeface="Times New Roman"/>
              </a:rPr>
              <a:t>Intervention Logic and a sector matrix </a:t>
            </a:r>
            <a:r>
              <a:rPr lang="en-GB" sz="2000" dirty="0" smtClean="0">
                <a:latin typeface="+mj-lt"/>
                <a:ea typeface="Calibri"/>
                <a:cs typeface="Times New Roman"/>
              </a:rPr>
              <a:t>by the EDP Lead</a:t>
            </a:r>
            <a:r>
              <a:rPr lang="en-GB" sz="2000" dirty="0">
                <a:latin typeface="+mj-lt"/>
                <a:ea typeface="Calibri"/>
                <a:cs typeface="Times New Roman"/>
              </a:rPr>
              <a:t> </a:t>
            </a:r>
            <a:r>
              <a:rPr lang="en-GB" sz="2000" dirty="0" smtClean="0">
                <a:latin typeface="+mj-lt"/>
                <a:ea typeface="Calibri"/>
                <a:cs typeface="Times New Roman"/>
              </a:rPr>
              <a:t>and relevant PA institutions :</a:t>
            </a:r>
          </a:p>
          <a:p>
            <a:pPr marL="342900" indent="-342900">
              <a:lnSpc>
                <a:spcPct val="115000"/>
              </a:lnSpc>
              <a:spcAft>
                <a:spcPts val="1000"/>
              </a:spcAft>
              <a:buFontTx/>
              <a:buChar char="-"/>
            </a:pPr>
            <a:r>
              <a:rPr lang="en-GB" sz="2000" dirty="0" smtClean="0">
                <a:latin typeface="+mj-lt"/>
                <a:ea typeface="Calibri"/>
                <a:cs typeface="Times New Roman"/>
              </a:rPr>
              <a:t>Using a </a:t>
            </a:r>
            <a:r>
              <a:rPr lang="en-GB" sz="2000" b="1" dirty="0" smtClean="0">
                <a:latin typeface="+mj-lt"/>
                <a:ea typeface="Calibri"/>
                <a:cs typeface="Times New Roman"/>
              </a:rPr>
              <a:t>Rights-based approach</a:t>
            </a:r>
            <a:endParaRPr lang="en-GB" sz="2000" dirty="0" smtClean="0">
              <a:latin typeface="+mj-lt"/>
              <a:ea typeface="Calibri"/>
              <a:cs typeface="Times New Roman"/>
            </a:endParaRPr>
          </a:p>
          <a:p>
            <a:pPr marL="342900" indent="-342900">
              <a:lnSpc>
                <a:spcPct val="115000"/>
              </a:lnSpc>
              <a:spcAft>
                <a:spcPts val="1000"/>
              </a:spcAft>
              <a:buFontTx/>
              <a:buChar char="-"/>
            </a:pPr>
            <a:r>
              <a:rPr lang="en-GB" sz="2000" dirty="0" smtClean="0">
                <a:latin typeface="+mj-lt"/>
                <a:ea typeface="Calibri"/>
                <a:cs typeface="Times New Roman"/>
              </a:rPr>
              <a:t>Confirming/improving the alignment of the </a:t>
            </a:r>
            <a:r>
              <a:rPr lang="en-GB" sz="2000" dirty="0">
                <a:latin typeface="+mj-lt"/>
                <a:ea typeface="Calibri"/>
                <a:cs typeface="Times New Roman"/>
              </a:rPr>
              <a:t>EJS </a:t>
            </a:r>
            <a:r>
              <a:rPr lang="en-GB" sz="2000" dirty="0" smtClean="0">
                <a:latin typeface="+mj-lt"/>
                <a:ea typeface="Calibri"/>
                <a:cs typeface="Times New Roman"/>
              </a:rPr>
              <a:t>priorities to the NPA and sectorial strategies/policies priorities, and reconstructing a </a:t>
            </a:r>
            <a:r>
              <a:rPr lang="en-GB" sz="2000" b="1" dirty="0" smtClean="0">
                <a:latin typeface="+mj-lt"/>
                <a:ea typeface="Calibri"/>
                <a:cs typeface="Times New Roman"/>
              </a:rPr>
              <a:t>Theory of Change</a:t>
            </a:r>
          </a:p>
          <a:p>
            <a:pPr marL="285750" indent="-285750">
              <a:lnSpc>
                <a:spcPct val="115000"/>
              </a:lnSpc>
              <a:spcAft>
                <a:spcPts val="1000"/>
              </a:spcAft>
              <a:buFontTx/>
              <a:buChar char="-"/>
            </a:pPr>
            <a:r>
              <a:rPr lang="en-GB" sz="2000" dirty="0" smtClean="0">
                <a:latin typeface="+mj-lt"/>
                <a:ea typeface="Calibri"/>
                <a:cs typeface="Times New Roman"/>
              </a:rPr>
              <a:t>Focusing on </a:t>
            </a:r>
            <a:r>
              <a:rPr lang="en-GB" sz="2000" b="1" dirty="0" smtClean="0">
                <a:latin typeface="+mj-lt"/>
                <a:ea typeface="Calibri"/>
                <a:cs typeface="Times New Roman"/>
              </a:rPr>
              <a:t>EDP funded interventions </a:t>
            </a:r>
            <a:r>
              <a:rPr lang="en-GB" sz="2000" dirty="0" smtClean="0">
                <a:latin typeface="+mj-lt"/>
                <a:ea typeface="Calibri"/>
                <a:cs typeface="Times New Roman"/>
              </a:rPr>
              <a:t>in the sector</a:t>
            </a:r>
          </a:p>
          <a:p>
            <a:pPr marL="285750" indent="-285750">
              <a:lnSpc>
                <a:spcPct val="115000"/>
              </a:lnSpc>
              <a:spcAft>
                <a:spcPts val="1000"/>
              </a:spcAft>
              <a:buFontTx/>
              <a:buChar char="-"/>
            </a:pPr>
            <a:r>
              <a:rPr lang="en-GB" sz="2000" dirty="0" smtClean="0">
                <a:latin typeface="+mj-lt"/>
                <a:ea typeface="Calibri"/>
                <a:cs typeface="Times New Roman"/>
              </a:rPr>
              <a:t>Conducive for </a:t>
            </a:r>
            <a:r>
              <a:rPr lang="en-GB" sz="2000" b="1" dirty="0" smtClean="0">
                <a:latin typeface="+mj-lt"/>
                <a:ea typeface="Calibri"/>
                <a:cs typeface="Times New Roman"/>
              </a:rPr>
              <a:t>policy dialogue</a:t>
            </a:r>
          </a:p>
          <a:p>
            <a:pPr marL="285750" indent="-285750">
              <a:lnSpc>
                <a:spcPct val="115000"/>
              </a:lnSpc>
              <a:spcAft>
                <a:spcPts val="1000"/>
              </a:spcAft>
              <a:buFontTx/>
              <a:buChar char="-"/>
            </a:pPr>
            <a:r>
              <a:rPr lang="en-GB" sz="2000" dirty="0" smtClean="0">
                <a:latin typeface="+mj-lt"/>
                <a:ea typeface="Calibri"/>
                <a:cs typeface="Times New Roman"/>
              </a:rPr>
              <a:t>Identifying </a:t>
            </a:r>
            <a:r>
              <a:rPr lang="en-GB" sz="2000" b="1" dirty="0">
                <a:latin typeface="+mj-lt"/>
                <a:ea typeface="Calibri"/>
                <a:cs typeface="Times New Roman"/>
              </a:rPr>
              <a:t>indicators</a:t>
            </a:r>
            <a:r>
              <a:rPr lang="en-GB" sz="2000" dirty="0">
                <a:latin typeface="+mj-lt"/>
                <a:ea typeface="Calibri"/>
                <a:cs typeface="Times New Roman"/>
              </a:rPr>
              <a:t>, at outcome and impact </a:t>
            </a:r>
            <a:r>
              <a:rPr lang="en-GB" sz="2000" dirty="0" smtClean="0">
                <a:latin typeface="+mj-lt"/>
                <a:ea typeface="Calibri"/>
                <a:cs typeface="Times New Roman"/>
              </a:rPr>
              <a:t>levels, when </a:t>
            </a:r>
            <a:r>
              <a:rPr lang="en-GB" sz="2000" dirty="0">
                <a:latin typeface="+mj-lt"/>
                <a:ea typeface="Calibri"/>
                <a:cs typeface="Times New Roman"/>
              </a:rPr>
              <a:t>possible, gender-</a:t>
            </a:r>
            <a:r>
              <a:rPr lang="en-GB" sz="2000" dirty="0" err="1">
                <a:latin typeface="+mj-lt"/>
                <a:ea typeface="Calibri"/>
                <a:cs typeface="Times New Roman"/>
              </a:rPr>
              <a:t>disagregated</a:t>
            </a:r>
            <a:r>
              <a:rPr lang="en-GB" sz="2000" dirty="0">
                <a:latin typeface="+mj-lt"/>
                <a:ea typeface="Calibri"/>
                <a:cs typeface="Times New Roman"/>
              </a:rPr>
              <a:t> and </a:t>
            </a:r>
            <a:r>
              <a:rPr lang="en-GB" sz="2000" dirty="0" smtClean="0">
                <a:latin typeface="+mj-lt"/>
                <a:ea typeface="Calibri"/>
                <a:cs typeface="Times New Roman"/>
              </a:rPr>
              <a:t>green, in consultation </a:t>
            </a:r>
            <a:r>
              <a:rPr lang="en-GB" sz="2000" dirty="0">
                <a:latin typeface="+mj-lt"/>
                <a:ea typeface="Calibri"/>
                <a:cs typeface="Times New Roman"/>
              </a:rPr>
              <a:t>with PCBS </a:t>
            </a:r>
            <a:r>
              <a:rPr lang="en-GB" sz="2000" dirty="0" smtClean="0">
                <a:latin typeface="+mj-lt"/>
                <a:ea typeface="Calibri"/>
                <a:cs typeface="Times New Roman"/>
              </a:rPr>
              <a:t>when relevant.</a:t>
            </a:r>
            <a:endParaRPr lang="en-GB" sz="2000" dirty="0">
              <a:latin typeface="+mj-lt"/>
              <a:ea typeface="Calibri"/>
              <a:cs typeface="Times New Roman"/>
            </a:endParaRPr>
          </a:p>
          <a:p>
            <a:pPr marL="285750" indent="-285750">
              <a:lnSpc>
                <a:spcPct val="115000"/>
              </a:lnSpc>
              <a:spcAft>
                <a:spcPts val="1000"/>
              </a:spcAft>
              <a:buFontTx/>
              <a:buChar char="-"/>
            </a:pPr>
            <a:endParaRPr lang="en-GB" sz="2000" dirty="0" smtClean="0">
              <a:latin typeface="+mj-lt"/>
              <a:ea typeface="Calibri"/>
              <a:cs typeface="Times New Roman"/>
            </a:endParaRPr>
          </a:p>
          <a:p>
            <a:pPr marL="285750" indent="-285750">
              <a:lnSpc>
                <a:spcPct val="115000"/>
              </a:lnSpc>
              <a:spcAft>
                <a:spcPts val="1000"/>
              </a:spcAft>
              <a:buFontTx/>
              <a:buChar char="-"/>
            </a:pPr>
            <a:endParaRPr lang="en-GB" dirty="0">
              <a:ea typeface="Calibri"/>
              <a:cs typeface="Times New Roman"/>
            </a:endParaRPr>
          </a:p>
        </p:txBody>
      </p:sp>
    </p:spTree>
    <p:extLst>
      <p:ext uri="{BB962C8B-B14F-4D97-AF65-F5344CB8AC3E}">
        <p14:creationId xmlns:p14="http://schemas.microsoft.com/office/powerpoint/2010/main" val="16820865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6"/>
            <a:ext cx="7772400" cy="1080120"/>
          </a:xfrm>
        </p:spPr>
        <p:txBody>
          <a:bodyPr>
            <a:normAutofit/>
          </a:bodyPr>
          <a:lstStyle/>
          <a:p>
            <a:r>
              <a:rPr lang="en-GB" sz="3200" b="1" dirty="0"/>
              <a:t>F</a:t>
            </a:r>
            <a:r>
              <a:rPr lang="en-GB" sz="3200" b="1" dirty="0" smtClean="0"/>
              <a:t>ormal annual Policy Dialogue</a:t>
            </a:r>
            <a:endParaRPr lang="en-GB" sz="3200" b="1" dirty="0"/>
          </a:p>
        </p:txBody>
      </p:sp>
      <p:sp>
        <p:nvSpPr>
          <p:cNvPr id="4" name="Rectangle 3"/>
          <p:cNvSpPr/>
          <p:nvPr/>
        </p:nvSpPr>
        <p:spPr>
          <a:xfrm>
            <a:off x="0" y="666936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825" y="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558991" y="1556792"/>
            <a:ext cx="8180824" cy="3231654"/>
          </a:xfrm>
          <a:prstGeom prst="rect">
            <a:avLst/>
          </a:prstGeom>
          <a:noFill/>
        </p:spPr>
        <p:txBody>
          <a:bodyPr wrap="square" rtlCol="0">
            <a:spAutoFit/>
          </a:bodyPr>
          <a:lstStyle/>
          <a:p>
            <a:endParaRPr lang="en-GB" dirty="0"/>
          </a:p>
          <a:p>
            <a:pPr algn="ctr"/>
            <a:endParaRPr lang="en-GB" dirty="0"/>
          </a:p>
          <a:p>
            <a:pPr algn="ctr"/>
            <a:endParaRPr lang="en-GB" dirty="0"/>
          </a:p>
          <a:p>
            <a:endParaRPr lang="en-GB" dirty="0"/>
          </a:p>
          <a:p>
            <a:endParaRPr lang="en-GB" dirty="0" smtClean="0"/>
          </a:p>
          <a:p>
            <a:endParaRPr lang="en-GB" dirty="0"/>
          </a:p>
          <a:p>
            <a:endParaRPr lang="en-GB" dirty="0" smtClean="0"/>
          </a:p>
          <a:p>
            <a:endParaRPr lang="en-GB" dirty="0" smtClean="0"/>
          </a:p>
          <a:p>
            <a:endParaRPr lang="en-GB" dirty="0"/>
          </a:p>
          <a:p>
            <a:endParaRPr lang="en-GB" dirty="0"/>
          </a:p>
          <a:p>
            <a:pPr marL="285750" indent="-285750">
              <a:buFontTx/>
              <a:buChar char="-"/>
            </a:pPr>
            <a:endParaRPr lang="en-GB" sz="2400" dirty="0" smtClean="0"/>
          </a:p>
        </p:txBody>
      </p:sp>
      <p:graphicFrame>
        <p:nvGraphicFramePr>
          <p:cNvPr id="12" name="Table 11"/>
          <p:cNvGraphicFramePr>
            <a:graphicFrameLocks noGrp="1"/>
          </p:cNvGraphicFramePr>
          <p:nvPr>
            <p:extLst>
              <p:ext uri="{D42A27DB-BD31-4B8C-83A1-F6EECF244321}">
                <p14:modId xmlns:p14="http://schemas.microsoft.com/office/powerpoint/2010/main" val="1226577056"/>
              </p:ext>
            </p:extLst>
          </p:nvPr>
        </p:nvGraphicFramePr>
        <p:xfrm>
          <a:off x="720043" y="1412777"/>
          <a:ext cx="7013835" cy="3542831"/>
        </p:xfrm>
        <a:graphic>
          <a:graphicData uri="http://schemas.openxmlformats.org/drawingml/2006/table">
            <a:tbl>
              <a:tblPr firstRow="1" bandRow="1">
                <a:tableStyleId>{5C22544A-7EE6-4342-B048-85BDC9FD1C3A}</a:tableStyleId>
              </a:tblPr>
              <a:tblGrid>
                <a:gridCol w="2195773"/>
                <a:gridCol w="2304256"/>
                <a:gridCol w="2513806"/>
              </a:tblGrid>
              <a:tr h="94238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0" dirty="0" smtClean="0">
                          <a:solidFill>
                            <a:srgbClr val="002060"/>
                          </a:solidFill>
                        </a:rPr>
                        <a:t>Technical monitoring</a:t>
                      </a:r>
                      <a:endParaRPr lang="en-GB" b="0" baseline="0" dirty="0" smtClean="0">
                        <a:solidFill>
                          <a:srgbClr val="002060"/>
                        </a:solidFill>
                      </a:endParaRPr>
                    </a:p>
                  </a:txBody>
                  <a:tcPr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0" dirty="0" smtClean="0">
                          <a:solidFill>
                            <a:srgbClr val="002060"/>
                          </a:solidFill>
                        </a:rPr>
                        <a:t>Sector Policy Dialogue</a:t>
                      </a:r>
                      <a:endParaRPr lang="en-GB" b="1" dirty="0" smtClean="0">
                        <a:solidFill>
                          <a:srgbClr val="00206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0" dirty="0" smtClean="0">
                          <a:solidFill>
                            <a:srgbClr val="002060"/>
                          </a:solidFill>
                        </a:rPr>
                        <a:t>EDP-Palestine High Level Policy Dialogue</a:t>
                      </a:r>
                    </a:p>
                    <a:p>
                      <a:pPr algn="ctr"/>
                      <a:endParaRPr lang="en-GB" b="0" dirty="0" smtClean="0">
                        <a:solidFill>
                          <a:srgbClr val="002060"/>
                        </a:solidFill>
                      </a:endParaRPr>
                    </a:p>
                  </a:txBody>
                  <a:tcPr anchor="ct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2">
                        <a:lumMod val="20000"/>
                        <a:lumOff val="80000"/>
                      </a:schemeClr>
                    </a:solidFill>
                  </a:tcPr>
                </a:tc>
              </a:tr>
              <a:tr h="6331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1" baseline="0" dirty="0" smtClean="0">
                          <a:solidFill>
                            <a:srgbClr val="002060"/>
                          </a:solidFill>
                        </a:rPr>
                        <a:t>EDP Lead </a:t>
                      </a:r>
                      <a:r>
                        <a:rPr lang="en-GB" b="0" baseline="0" dirty="0" smtClean="0">
                          <a:solidFill>
                            <a:srgbClr val="002060"/>
                          </a:solidFill>
                        </a:rPr>
                        <a:t>and relevant </a:t>
                      </a:r>
                      <a:r>
                        <a:rPr lang="en-GB" b="1" baseline="0" dirty="0" smtClean="0">
                          <a:solidFill>
                            <a:srgbClr val="002060"/>
                          </a:solidFill>
                        </a:rPr>
                        <a:t>PA institution </a:t>
                      </a:r>
                    </a:p>
                  </a:txBody>
                  <a:tcPr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solidFill>
                      <a:schemeClr val="tx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1" dirty="0" smtClean="0">
                          <a:solidFill>
                            <a:srgbClr val="002060"/>
                          </a:solidFill>
                        </a:rPr>
                        <a:t>EDP Leads </a:t>
                      </a:r>
                      <a:r>
                        <a:rPr lang="en-GB" b="0" dirty="0" smtClean="0">
                          <a:solidFill>
                            <a:srgbClr val="002060"/>
                          </a:solidFill>
                        </a:rPr>
                        <a:t>and </a:t>
                      </a:r>
                      <a:r>
                        <a:rPr lang="en-GB" b="1" dirty="0" smtClean="0">
                          <a:solidFill>
                            <a:srgbClr val="002060"/>
                          </a:solidFill>
                        </a:rPr>
                        <a:t> Cabinet Secretariat + PMO, </a:t>
                      </a:r>
                      <a:r>
                        <a:rPr lang="en-GB" b="1" dirty="0" err="1" smtClean="0">
                          <a:solidFill>
                            <a:srgbClr val="002060"/>
                          </a:solidFill>
                        </a:rPr>
                        <a:t>MoFP</a:t>
                      </a:r>
                      <a:endParaRPr lang="en-GB" b="1" dirty="0" smtClean="0">
                        <a:solidFill>
                          <a:srgbClr val="00206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solidFill>
                      <a:schemeClr val="tx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1" dirty="0" smtClean="0">
                          <a:solidFill>
                            <a:srgbClr val="002060"/>
                          </a:solidFill>
                        </a:rPr>
                        <a:t>EDP </a:t>
                      </a:r>
                      <a:r>
                        <a:rPr lang="en-GB" b="1" dirty="0" err="1" smtClean="0">
                          <a:solidFill>
                            <a:srgbClr val="002060"/>
                          </a:solidFill>
                        </a:rPr>
                        <a:t>HoCs</a:t>
                      </a:r>
                      <a:r>
                        <a:rPr lang="en-GB" b="1" dirty="0" smtClean="0">
                          <a:solidFill>
                            <a:srgbClr val="002060"/>
                          </a:solidFill>
                        </a:rPr>
                        <a:t> </a:t>
                      </a:r>
                      <a:r>
                        <a:rPr lang="en-GB" b="0" dirty="0" smtClean="0">
                          <a:solidFill>
                            <a:srgbClr val="002060"/>
                          </a:solidFill>
                        </a:rPr>
                        <a:t>and </a:t>
                      </a:r>
                      <a:endParaRPr lang="en-GB" b="1" dirty="0" smtClean="0">
                        <a:solidFill>
                          <a:srgbClr val="00206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b="1" dirty="0" smtClean="0">
                          <a:solidFill>
                            <a:srgbClr val="002060"/>
                          </a:solidFill>
                        </a:rPr>
                        <a:t> PMO +</a:t>
                      </a:r>
                      <a:r>
                        <a:rPr lang="en-GB" b="1" dirty="0" err="1" smtClean="0">
                          <a:solidFill>
                            <a:srgbClr val="002060"/>
                          </a:solidFill>
                        </a:rPr>
                        <a:t>MoFP</a:t>
                      </a:r>
                      <a:endParaRPr lang="en-GB" b="1" dirty="0" smtClean="0">
                        <a:solidFill>
                          <a:srgbClr val="002060"/>
                        </a:solidFill>
                      </a:endParaRPr>
                    </a:p>
                  </a:txBody>
                  <a:tcPr anchor="ct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mpd="sng">
                      <a:noFill/>
                    </a:lnB>
                    <a:solidFill>
                      <a:schemeClr val="tx2">
                        <a:lumMod val="60000"/>
                        <a:lumOff val="40000"/>
                      </a:schemeClr>
                    </a:solidFill>
                  </a:tcPr>
                </a:tc>
              </a:tr>
              <a:tr h="7716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0" dirty="0" smtClean="0">
                          <a:solidFill>
                            <a:srgbClr val="002060"/>
                          </a:solidFill>
                        </a:rPr>
                        <a:t>Regular. </a:t>
                      </a:r>
                    </a:p>
                  </a:txBody>
                  <a:tcPr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solidFill>
                      <a:schemeClr val="tx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0" dirty="0" smtClean="0">
                          <a:solidFill>
                            <a:srgbClr val="002060"/>
                          </a:solidFill>
                        </a:rPr>
                        <a:t>Annual (</a:t>
                      </a:r>
                      <a:r>
                        <a:rPr lang="en-GB" b="0" u="sng" dirty="0" smtClean="0">
                          <a:solidFill>
                            <a:srgbClr val="002060"/>
                          </a:solidFill>
                        </a:rPr>
                        <a:t>March</a:t>
                      </a:r>
                      <a:r>
                        <a:rPr lang="en-GB" b="0" dirty="0" smtClean="0">
                          <a:solidFill>
                            <a:srgbClr val="002060"/>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solidFill>
                      <a:schemeClr val="tx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0" dirty="0" smtClean="0">
                          <a:solidFill>
                            <a:srgbClr val="002060"/>
                          </a:solidFill>
                        </a:rPr>
                        <a:t>Annual (</a:t>
                      </a:r>
                      <a:r>
                        <a:rPr lang="en-GB" b="0" u="sng" dirty="0" smtClean="0">
                          <a:solidFill>
                            <a:srgbClr val="002060"/>
                          </a:solidFill>
                        </a:rPr>
                        <a:t>April</a:t>
                      </a:r>
                      <a:r>
                        <a:rPr lang="en-GB" b="0" dirty="0" smtClean="0">
                          <a:solidFill>
                            <a:srgbClr val="002060"/>
                          </a:solidFill>
                        </a:rPr>
                        <a:t>)</a:t>
                      </a:r>
                    </a:p>
                  </a:txBody>
                  <a:tcPr anchor="ct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mpd="sng">
                      <a:noFill/>
                    </a:lnB>
                    <a:solidFill>
                      <a:schemeClr val="tx2">
                        <a:lumMod val="60000"/>
                        <a:lumOff val="40000"/>
                      </a:schemeClr>
                    </a:solidFill>
                  </a:tcPr>
                </a:tc>
              </a:tr>
              <a:tr h="7716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b="0" dirty="0" smtClean="0">
                          <a:solidFill>
                            <a:srgbClr val="002060"/>
                          </a:solidFill>
                        </a:rPr>
                        <a:t>LAC Sector working groups</a:t>
                      </a:r>
                    </a:p>
                  </a:txBody>
                  <a:tcPr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solidFill>
                      <a:srgbClr val="FF9900"/>
                    </a:solidFill>
                  </a:tcPr>
                </a:tc>
                <a:tc>
                  <a:txBody>
                    <a:bodyPr/>
                    <a:lstStyle/>
                    <a:p>
                      <a:pPr algn="ctr"/>
                      <a:endParaRPr lang="en-GB" b="1" dirty="0">
                        <a:solidFill>
                          <a:srgbClr val="00206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solidFill>
                      <a:srgbClr val="FF9900"/>
                    </a:solidFill>
                  </a:tcPr>
                </a:tc>
                <a:tc>
                  <a:txBody>
                    <a:bodyPr/>
                    <a:lstStyle/>
                    <a:p>
                      <a:pPr algn="ctr"/>
                      <a:r>
                        <a:rPr lang="en-GB" sz="1800" b="0" kern="1200" dirty="0" smtClean="0">
                          <a:solidFill>
                            <a:srgbClr val="002060"/>
                          </a:solidFill>
                          <a:latin typeface="+mn-lt"/>
                          <a:ea typeface="+mn-ea"/>
                          <a:cs typeface="+mn-cs"/>
                        </a:rPr>
                        <a:t>LACS Donor Advisory Group - Heads of Cooperation</a:t>
                      </a:r>
                    </a:p>
                  </a:txBody>
                  <a:tcPr anchor="ct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mpd="sng">
                      <a:noFill/>
                    </a:lnB>
                    <a:solidFill>
                      <a:srgbClr val="FF9900"/>
                    </a:solidFill>
                  </a:tcPr>
                </a:tc>
              </a:tr>
            </a:tbl>
          </a:graphicData>
        </a:graphic>
      </p:graphicFrame>
      <p:sp>
        <p:nvSpPr>
          <p:cNvPr id="8" name="Notched Right Arrow 7"/>
          <p:cNvSpPr/>
          <p:nvPr/>
        </p:nvSpPr>
        <p:spPr>
          <a:xfrm>
            <a:off x="179512" y="1340768"/>
            <a:ext cx="8265796" cy="1008112"/>
          </a:xfrm>
          <a:prstGeom prst="notchedRightArrow">
            <a:avLst>
              <a:gd name="adj1" fmla="val 94870"/>
              <a:gd name="adj2"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236675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Stakeholders' consultation</a:t>
            </a:r>
            <a:endParaRPr lang="en-GB" dirty="0"/>
          </a:p>
        </p:txBody>
      </p:sp>
      <p:sp>
        <p:nvSpPr>
          <p:cNvPr id="3" name="Content Placeholder 2"/>
          <p:cNvSpPr>
            <a:spLocks noGrp="1"/>
          </p:cNvSpPr>
          <p:nvPr>
            <p:ph idx="1"/>
          </p:nvPr>
        </p:nvSpPr>
        <p:spPr/>
        <p:txBody>
          <a:bodyPr/>
          <a:lstStyle/>
          <a:p>
            <a:r>
              <a:rPr lang="en-GB" dirty="0"/>
              <a:t>Civil society and private sector consultation to be organised in February -  Umbrella organisations, sector specific Civil Society Organisation, Private sector </a:t>
            </a:r>
            <a:endParaRPr lang="en-GB" dirty="0" smtClean="0"/>
          </a:p>
          <a:p>
            <a:pPr lvl="1"/>
            <a:r>
              <a:rPr lang="en-GB" dirty="0" smtClean="0"/>
              <a:t> Review sector progress and challenges</a:t>
            </a:r>
          </a:p>
          <a:p>
            <a:pPr lvl="1"/>
            <a:r>
              <a:rPr lang="en-GB" dirty="0" smtClean="0"/>
              <a:t>Identify issues to raise at policy dialogue</a:t>
            </a:r>
          </a:p>
          <a:p>
            <a:pPr lvl="1"/>
            <a:r>
              <a:rPr lang="en-GB" dirty="0" smtClean="0"/>
              <a:t>Provide inputs for annual report</a:t>
            </a:r>
          </a:p>
          <a:p>
            <a:endParaRPr lang="en-GB" dirty="0"/>
          </a:p>
          <a:p>
            <a:endParaRPr lang="en-GB" dirty="0"/>
          </a:p>
        </p:txBody>
      </p:sp>
    </p:spTree>
    <p:extLst>
      <p:ext uri="{BB962C8B-B14F-4D97-AF65-F5344CB8AC3E}">
        <p14:creationId xmlns:p14="http://schemas.microsoft.com/office/powerpoint/2010/main" val="37558776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6"/>
            <a:ext cx="7772400" cy="1080120"/>
          </a:xfrm>
        </p:spPr>
        <p:txBody>
          <a:bodyPr>
            <a:normAutofit/>
          </a:bodyPr>
          <a:lstStyle/>
          <a:p>
            <a:r>
              <a:rPr lang="en-GB" sz="4000" b="1" dirty="0"/>
              <a:t>A</a:t>
            </a:r>
            <a:r>
              <a:rPr lang="en-GB" sz="4000" b="1" dirty="0" smtClean="0"/>
              <a:t>nnual report</a:t>
            </a:r>
            <a:endParaRPr lang="en-GB" sz="4000" b="1" dirty="0"/>
          </a:p>
        </p:txBody>
      </p:sp>
      <p:sp>
        <p:nvSpPr>
          <p:cNvPr id="4" name="Rectangle 3"/>
          <p:cNvSpPr/>
          <p:nvPr/>
        </p:nvSpPr>
        <p:spPr>
          <a:xfrm>
            <a:off x="0" y="666936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825" y="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899592" y="1916832"/>
            <a:ext cx="7640860" cy="3189078"/>
          </a:xfrm>
          <a:prstGeom prst="rect">
            <a:avLst/>
          </a:prstGeom>
        </p:spPr>
        <p:txBody>
          <a:bodyPr wrap="square">
            <a:spAutoFit/>
          </a:bodyPr>
          <a:lstStyle/>
          <a:p>
            <a:pPr marL="742950" lvl="1" indent="-285750">
              <a:buFont typeface="Arial" panose="020B0604020202020204" pitchFamily="34" charset="0"/>
              <a:buChar char="•"/>
            </a:pPr>
            <a:r>
              <a:rPr lang="en-GB" sz="2800" dirty="0">
                <a:cs typeface="Times New Roman" panose="02020603050405020304" pitchFamily="18" charset="0"/>
              </a:rPr>
              <a:t>First annual report will cover year 2018 – to be finalised by mid-2019</a:t>
            </a:r>
          </a:p>
          <a:p>
            <a:pPr marL="742950" lvl="1" indent="-285750">
              <a:buFont typeface="Arial" panose="020B0604020202020204" pitchFamily="34" charset="0"/>
              <a:buChar char="•"/>
            </a:pPr>
            <a:r>
              <a:rPr lang="en-GB" sz="2800" dirty="0">
                <a:cs typeface="Times New Roman" panose="02020603050405020304" pitchFamily="18" charset="0"/>
              </a:rPr>
              <a:t>Draft annual report to be ready for the first Policy Dialogue </a:t>
            </a:r>
            <a:r>
              <a:rPr lang="en-GB" sz="2800" dirty="0" smtClean="0">
                <a:cs typeface="Times New Roman" panose="02020603050405020304" pitchFamily="18" charset="0"/>
              </a:rPr>
              <a:t>meeting</a:t>
            </a:r>
          </a:p>
          <a:p>
            <a:pPr marL="742950" lvl="1" indent="-285750">
              <a:buFont typeface="Arial" panose="020B0604020202020204" pitchFamily="34" charset="0"/>
              <a:buChar char="•"/>
            </a:pPr>
            <a:r>
              <a:rPr lang="en-GB" sz="2800" dirty="0" smtClean="0">
                <a:cs typeface="Times New Roman" panose="02020603050405020304" pitchFamily="18" charset="0"/>
              </a:rPr>
              <a:t>Finalisation after high level policy dialogue</a:t>
            </a:r>
            <a:endParaRPr lang="en-GB" sz="2800" dirty="0">
              <a:cs typeface="Times New Roman" panose="02020603050405020304" pitchFamily="18" charset="0"/>
            </a:endParaRPr>
          </a:p>
          <a:p>
            <a:pPr marL="0" lvl="1" algn="just">
              <a:lnSpc>
                <a:spcPct val="115000"/>
              </a:lnSpc>
              <a:spcAft>
                <a:spcPts val="1000"/>
              </a:spcAft>
            </a:pPr>
            <a:r>
              <a:rPr lang="en-GB" sz="2800" b="1" dirty="0" smtClean="0">
                <a:ea typeface="Calibri"/>
                <a:cs typeface="Times New Roman" panose="02020603050405020304" pitchFamily="18" charset="0"/>
              </a:rPr>
              <a:t>=&gt; Overall coordination by EUREP.</a:t>
            </a:r>
          </a:p>
          <a:p>
            <a:pPr marL="285750" indent="-285750" algn="just">
              <a:lnSpc>
                <a:spcPct val="115000"/>
              </a:lnSpc>
              <a:spcAft>
                <a:spcPts val="1000"/>
              </a:spcAft>
              <a:buFontTx/>
              <a:buChar char="-"/>
            </a:pPr>
            <a:endParaRPr lang="en-GB" dirty="0" smtClean="0">
              <a:latin typeface="Times New Roman"/>
              <a:ea typeface="Calibri"/>
              <a:cs typeface="Times New Roman"/>
            </a:endParaRPr>
          </a:p>
        </p:txBody>
      </p:sp>
    </p:spTree>
    <p:extLst>
      <p:ext uri="{BB962C8B-B14F-4D97-AF65-F5344CB8AC3E}">
        <p14:creationId xmlns:p14="http://schemas.microsoft.com/office/powerpoint/2010/main" val="4340210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Coordination with LAC </a:t>
            </a:r>
            <a:endParaRPr lang="en-GB" b="1" dirty="0"/>
          </a:p>
        </p:txBody>
      </p:sp>
      <p:sp>
        <p:nvSpPr>
          <p:cNvPr id="3" name="Content Placeholder 2"/>
          <p:cNvSpPr>
            <a:spLocks noGrp="1"/>
          </p:cNvSpPr>
          <p:nvPr>
            <p:ph idx="1"/>
          </p:nvPr>
        </p:nvSpPr>
        <p:spPr/>
        <p:txBody>
          <a:bodyPr>
            <a:normAutofit/>
          </a:bodyPr>
          <a:lstStyle/>
          <a:p>
            <a:r>
              <a:rPr lang="en-GB" dirty="0"/>
              <a:t>Deputy chair in LAC working group/ROF sector Lead </a:t>
            </a:r>
          </a:p>
          <a:p>
            <a:r>
              <a:rPr lang="en-GB" dirty="0" smtClean="0"/>
              <a:t>EDPs </a:t>
            </a:r>
            <a:r>
              <a:rPr lang="en-GB" dirty="0"/>
              <a:t>= </a:t>
            </a:r>
            <a:r>
              <a:rPr lang="en-GB" dirty="0" smtClean="0"/>
              <a:t>come as </a:t>
            </a:r>
            <a:r>
              <a:rPr lang="en-GB" dirty="0" smtClean="0">
                <a:solidFill>
                  <a:srgbClr val="FF0000"/>
                </a:solidFill>
              </a:rPr>
              <a:t>one </a:t>
            </a:r>
            <a:r>
              <a:rPr lang="en-GB" dirty="0">
                <a:solidFill>
                  <a:srgbClr val="FF0000"/>
                </a:solidFill>
              </a:rPr>
              <a:t>voice </a:t>
            </a:r>
            <a:r>
              <a:rPr lang="en-GB" dirty="0"/>
              <a:t>to LAC working group </a:t>
            </a:r>
            <a:r>
              <a:rPr lang="en-GB" dirty="0" smtClean="0"/>
              <a:t>= joint analysis to the discussions = better representation/engagement with PA</a:t>
            </a:r>
            <a:endParaRPr lang="en-GB" dirty="0"/>
          </a:p>
          <a:p>
            <a:r>
              <a:rPr lang="en-GB" dirty="0" smtClean="0"/>
              <a:t>Relevance of </a:t>
            </a:r>
            <a:r>
              <a:rPr lang="en-GB" dirty="0" smtClean="0">
                <a:solidFill>
                  <a:srgbClr val="FF0000"/>
                </a:solidFill>
              </a:rPr>
              <a:t>ROF objectives </a:t>
            </a:r>
            <a:r>
              <a:rPr lang="en-GB" dirty="0" smtClean="0"/>
              <a:t>for other Development Partners and other DPs programmes relevant for </a:t>
            </a:r>
            <a:r>
              <a:rPr lang="en-GB" smtClean="0"/>
              <a:t>ROF objectives</a:t>
            </a:r>
            <a:endParaRPr lang="en-GB" dirty="0" smtClean="0"/>
          </a:p>
          <a:p>
            <a:endParaRPr lang="en-GB" sz="2400" dirty="0"/>
          </a:p>
        </p:txBody>
      </p:sp>
    </p:spTree>
    <p:extLst>
      <p:ext uri="{BB962C8B-B14F-4D97-AF65-F5344CB8AC3E}">
        <p14:creationId xmlns:p14="http://schemas.microsoft.com/office/powerpoint/2010/main" val="9268416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6"/>
            <a:ext cx="7772400" cy="1080120"/>
          </a:xfrm>
        </p:spPr>
        <p:txBody>
          <a:bodyPr>
            <a:normAutofit/>
          </a:bodyPr>
          <a:lstStyle/>
          <a:p>
            <a:endParaRPr lang="en-GB" sz="2800" b="1" dirty="0"/>
          </a:p>
        </p:txBody>
      </p:sp>
      <p:sp>
        <p:nvSpPr>
          <p:cNvPr id="4" name="Rectangle 3"/>
          <p:cNvSpPr/>
          <p:nvPr/>
        </p:nvSpPr>
        <p:spPr>
          <a:xfrm>
            <a:off x="0" y="666936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825" y="0"/>
            <a:ext cx="9144000" cy="188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683569" y="2103094"/>
            <a:ext cx="7640860" cy="1552220"/>
          </a:xfrm>
          <a:prstGeom prst="rect">
            <a:avLst/>
          </a:prstGeom>
        </p:spPr>
        <p:txBody>
          <a:bodyPr wrap="square" anchor="ctr">
            <a:spAutoFit/>
          </a:bodyPr>
          <a:lstStyle/>
          <a:p>
            <a:pPr algn="just">
              <a:lnSpc>
                <a:spcPct val="115000"/>
              </a:lnSpc>
              <a:spcAft>
                <a:spcPts val="1000"/>
              </a:spcAft>
            </a:pPr>
            <a:endParaRPr lang="en-GB" dirty="0" smtClean="0">
              <a:latin typeface="Times New Roman"/>
              <a:ea typeface="Calibri"/>
              <a:cs typeface="Times New Roman"/>
            </a:endParaRPr>
          </a:p>
          <a:p>
            <a:pPr algn="just">
              <a:lnSpc>
                <a:spcPct val="115000"/>
              </a:lnSpc>
              <a:spcAft>
                <a:spcPts val="1000"/>
              </a:spcAft>
            </a:pPr>
            <a:endParaRPr lang="en-GB" dirty="0">
              <a:latin typeface="Times New Roman"/>
              <a:ea typeface="Calibri"/>
              <a:cs typeface="Times New Roman"/>
            </a:endParaRPr>
          </a:p>
          <a:p>
            <a:pPr algn="ctr">
              <a:lnSpc>
                <a:spcPct val="115000"/>
              </a:lnSpc>
              <a:spcAft>
                <a:spcPts val="1000"/>
              </a:spcAft>
            </a:pPr>
            <a:r>
              <a:rPr lang="en-GB" sz="3200" dirty="0" smtClean="0">
                <a:latin typeface="Times New Roman"/>
                <a:ea typeface="Calibri"/>
                <a:cs typeface="Times New Roman"/>
              </a:rPr>
              <a:t>Thank you!</a:t>
            </a:r>
          </a:p>
        </p:txBody>
      </p:sp>
    </p:spTree>
    <p:extLst>
      <p:ext uri="{BB962C8B-B14F-4D97-AF65-F5344CB8AC3E}">
        <p14:creationId xmlns:p14="http://schemas.microsoft.com/office/powerpoint/2010/main" val="17121443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803617D8A92641B59B0A3956A49BB3" ma:contentTypeVersion="6" ma:contentTypeDescription="Create a new document." ma:contentTypeScope="" ma:versionID="1a4a42739d3e50dbd14292e594539895">
  <xsd:schema xmlns:xsd="http://www.w3.org/2001/XMLSchema" xmlns:xs="http://www.w3.org/2001/XMLSchema" xmlns:p="http://schemas.microsoft.com/office/2006/metadata/properties" xmlns:ns2="0d47c677-9af6-4f1a-bf34-eca72fef0a2b" targetNamespace="http://schemas.microsoft.com/office/2006/metadata/properties" ma:root="true" ma:fieldsID="d998066e8a834beea835c320cf4f8afa" ns2:_="">
    <xsd:import namespace="0d47c677-9af6-4f1a-bf34-eca72fef0a2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47c677-9af6-4f1a-bf34-eca72fef0a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CD8A477-E5D3-4E46-9CBA-784E41252D98}"/>
</file>

<file path=customXml/itemProps2.xml><?xml version="1.0" encoding="utf-8"?>
<ds:datastoreItem xmlns:ds="http://schemas.openxmlformats.org/officeDocument/2006/customXml" ds:itemID="{76B8D91E-4ED3-40DC-A32D-4053F8559D4A}"/>
</file>

<file path=customXml/itemProps3.xml><?xml version="1.0" encoding="utf-8"?>
<ds:datastoreItem xmlns:ds="http://schemas.openxmlformats.org/officeDocument/2006/customXml" ds:itemID="{95259EFD-3B6F-410C-9203-468CB79E04F8}"/>
</file>

<file path=docProps/app.xml><?xml version="1.0" encoding="utf-8"?>
<Properties xmlns="http://schemas.openxmlformats.org/officeDocument/2006/extended-properties" xmlns:vt="http://schemas.openxmlformats.org/officeDocument/2006/docPropsVTypes">
  <TotalTime>3305</TotalTime>
  <Words>902</Words>
  <Application>Microsoft Office PowerPoint</Application>
  <PresentationFormat>On-screen Show (4:3)</PresentationFormat>
  <Paragraphs>222</Paragraphs>
  <Slides>11</Slides>
  <Notes>6</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Monitoring of the Results-Oriented Framework 2018-2020  Presentation to the Local Aid Coordination Secretariat 4 December 2018 </vt:lpstr>
      <vt:lpstr> Result Oriented Framework: purpose</vt:lpstr>
      <vt:lpstr> Result Oriented Framework: purpose</vt:lpstr>
      <vt:lpstr>European Joint Strategy Pillars</vt:lpstr>
      <vt:lpstr>ROF 2018-2020</vt:lpstr>
      <vt:lpstr>Sector intervention logic and matrix</vt:lpstr>
      <vt:lpstr>Formal annual Policy Dialogue</vt:lpstr>
      <vt:lpstr>Stakeholders' consultation</vt:lpstr>
      <vt:lpstr>Annual report</vt:lpstr>
      <vt:lpstr>Coordination with LAC </vt:lpstr>
      <vt:lpstr>PowerPoint Presentation</vt:lpstr>
    </vt:vector>
  </TitlesOfParts>
  <Company>EEAS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Experiences in developing monitoring systems   Developing a Results-Oriented Framework in the context of the European Joint Strategy for Palestine 2017-2020</dc:title>
  <dc:creator>MCMILLAN Edward</dc:creator>
  <cp:lastModifiedBy>ROUSSEAU Stephanie </cp:lastModifiedBy>
  <cp:revision>180</cp:revision>
  <cp:lastPrinted>2018-12-03T13:18:57Z</cp:lastPrinted>
  <dcterms:created xsi:type="dcterms:W3CDTF">2017-10-23T11:52:59Z</dcterms:created>
  <dcterms:modified xsi:type="dcterms:W3CDTF">2018-12-03T13:19:05Z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0x01010056803617D8A92641B59B0A3956A49BB3</vt:lpwstr>
  </property>
</Properties>
</file>